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Google Sans"/>
      <p:regular r:id="rId22"/>
      <p:bold r:id="rId23"/>
      <p:italic r:id="rId24"/>
      <p:boldItalic r:id="rId25"/>
    </p:embeddedFont>
    <p:embeddedFont>
      <p:font typeface="Montserrat Medium"/>
      <p:regular r:id="rId26"/>
      <p:bold r:id="rId27"/>
      <p:italic r:id="rId28"/>
      <p:boldItalic r:id="rId29"/>
    </p:embeddedFont>
    <p:embeddedFont>
      <p:font typeface="Montserrat Light"/>
      <p:regular r:id="rId30"/>
      <p:bold r:id="rId31"/>
      <p:italic r:id="rId32"/>
      <p:boldItalic r:id="rId33"/>
    </p:embeddedFont>
    <p:embeddedFont>
      <p:font typeface="EB Garamond ExtraBold"/>
      <p:bold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GoogleSans-regular.fntdata"/><Relationship Id="rId21" Type="http://schemas.openxmlformats.org/officeDocument/2006/relationships/font" Target="fonts/Montserrat-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regular.fntdata"/><Relationship Id="rId25" Type="http://schemas.openxmlformats.org/officeDocument/2006/relationships/font" Target="fonts/GoogleSans-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Light-bold.fntdata"/><Relationship Id="rId30" Type="http://schemas.openxmlformats.org/officeDocument/2006/relationships/font" Target="fonts/MontserratLight-regular.fntdata"/><Relationship Id="rId11" Type="http://schemas.openxmlformats.org/officeDocument/2006/relationships/slide" Target="slides/slide6.xml"/><Relationship Id="rId33" Type="http://schemas.openxmlformats.org/officeDocument/2006/relationships/font" Target="fonts/MontserratLight-boldItalic.fntdata"/><Relationship Id="rId10" Type="http://schemas.openxmlformats.org/officeDocument/2006/relationships/slide" Target="slides/slide5.xml"/><Relationship Id="rId32" Type="http://schemas.openxmlformats.org/officeDocument/2006/relationships/font" Target="fonts/MontserratLight-italic.fntdata"/><Relationship Id="rId13" Type="http://schemas.openxmlformats.org/officeDocument/2006/relationships/slide" Target="slides/slide8.xml"/><Relationship Id="rId35" Type="http://schemas.openxmlformats.org/officeDocument/2006/relationships/font" Target="fonts/EBGaramondExtraBold-boldItalic.fntdata"/><Relationship Id="rId12" Type="http://schemas.openxmlformats.org/officeDocument/2006/relationships/slide" Target="slides/slide7.xml"/><Relationship Id="rId34" Type="http://schemas.openxmlformats.org/officeDocument/2006/relationships/font" Target="fonts/EBGaramondExtraBold-bold.fntdata"/><Relationship Id="rId15" Type="http://schemas.openxmlformats.org/officeDocument/2006/relationships/slide" Target="slides/slide10.xml"/><Relationship Id="rId37" Type="http://schemas.openxmlformats.org/officeDocument/2006/relationships/font" Target="fonts/MontserratExtraBold-boldItalic.fntdata"/><Relationship Id="rId14" Type="http://schemas.openxmlformats.org/officeDocument/2006/relationships/slide" Target="slides/slide9.xml"/><Relationship Id="rId36" Type="http://schemas.openxmlformats.org/officeDocument/2006/relationships/font" Target="fonts/Montserrat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6e9e1e45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6e9e1e45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a3b9baad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a3b9baad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9572000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9572000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79572000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79572000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9572000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9572000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a9439faa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a9439faa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a9439faa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a9439faa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a3b9baad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a3b9baad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c16524f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c16524f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a3b9baad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a3b9baad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6e9e1e4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6e9e1e4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1.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15.png"/><Relationship Id="rId13" Type="http://schemas.openxmlformats.org/officeDocument/2006/relationships/image" Target="../media/image16.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0.gif"/><Relationship Id="rId9" Type="http://schemas.openxmlformats.org/officeDocument/2006/relationships/image" Target="../media/image25.png"/><Relationship Id="rId1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32.gif"/></Relationships>
</file>

<file path=ppt/slides/_rels/slide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8.png"/><Relationship Id="rId12"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25.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55" name="Google Shape;55;p13"/>
          <p:cNvPicPr preferRelativeResize="0"/>
          <p:nvPr/>
        </p:nvPicPr>
        <p:blipFill>
          <a:blip r:embed="rId4">
            <a:alphaModFix/>
          </a:blip>
          <a:stretch>
            <a:fillRect/>
          </a:stretch>
        </p:blipFill>
        <p:spPr>
          <a:xfrm>
            <a:off x="3871725" y="2652525"/>
            <a:ext cx="1400550" cy="97125"/>
          </a:xfrm>
          <a:prstGeom prst="rect">
            <a:avLst/>
          </a:prstGeom>
          <a:noFill/>
          <a:ln>
            <a:noFill/>
          </a:ln>
        </p:spPr>
      </p:pic>
      <p:pic>
        <p:nvPicPr>
          <p:cNvPr id="56" name="Google Shape;56;p13"/>
          <p:cNvPicPr preferRelativeResize="0"/>
          <p:nvPr/>
        </p:nvPicPr>
        <p:blipFill>
          <a:blip r:embed="rId5">
            <a:alphaModFix/>
          </a:blip>
          <a:stretch>
            <a:fillRect/>
          </a:stretch>
        </p:blipFill>
        <p:spPr>
          <a:xfrm>
            <a:off x="4182455" y="4806076"/>
            <a:ext cx="779089" cy="97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pic>
        <p:nvPicPr>
          <p:cNvPr id="175" name="Google Shape;175;p22"/>
          <p:cNvPicPr preferRelativeResize="0"/>
          <p:nvPr/>
        </p:nvPicPr>
        <p:blipFill>
          <a:blip r:embed="rId4">
            <a:alphaModFix/>
          </a:blip>
          <a:stretch>
            <a:fillRect/>
          </a:stretch>
        </p:blipFill>
        <p:spPr>
          <a:xfrm>
            <a:off x="0" y="0"/>
            <a:ext cx="9144000" cy="5143505"/>
          </a:xfrm>
          <a:prstGeom prst="rect">
            <a:avLst/>
          </a:prstGeom>
          <a:noFill/>
          <a:ln>
            <a:noFill/>
          </a:ln>
        </p:spPr>
      </p:pic>
      <p:sp>
        <p:nvSpPr>
          <p:cNvPr id="176" name="Google Shape;176;p22"/>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77" name="Google Shape;177;p22"/>
          <p:cNvPicPr preferRelativeResize="0"/>
          <p:nvPr/>
        </p:nvPicPr>
        <p:blipFill>
          <a:blip r:embed="rId5">
            <a:alphaModFix/>
          </a:blip>
          <a:stretch>
            <a:fillRect/>
          </a:stretch>
        </p:blipFill>
        <p:spPr>
          <a:xfrm rot="-5400000">
            <a:off x="-719213" y="2538412"/>
            <a:ext cx="1749827" cy="66650"/>
          </a:xfrm>
          <a:prstGeom prst="rect">
            <a:avLst/>
          </a:prstGeom>
          <a:noFill/>
          <a:ln>
            <a:noFill/>
          </a:ln>
        </p:spPr>
      </p:pic>
      <p:pic>
        <p:nvPicPr>
          <p:cNvPr id="178" name="Google Shape;178;p22"/>
          <p:cNvPicPr preferRelativeResize="0"/>
          <p:nvPr/>
        </p:nvPicPr>
        <p:blipFill>
          <a:blip r:embed="rId6">
            <a:alphaModFix/>
          </a:blip>
          <a:stretch>
            <a:fillRect/>
          </a:stretch>
        </p:blipFill>
        <p:spPr>
          <a:xfrm>
            <a:off x="8751823" y="56198"/>
            <a:ext cx="315576" cy="164101"/>
          </a:xfrm>
          <a:prstGeom prst="rect">
            <a:avLst/>
          </a:prstGeom>
          <a:noFill/>
          <a:ln>
            <a:noFill/>
          </a:ln>
        </p:spPr>
      </p:pic>
      <p:sp>
        <p:nvSpPr>
          <p:cNvPr id="179" name="Google Shape;179;p22"/>
          <p:cNvSpPr txBox="1"/>
          <p:nvPr/>
        </p:nvSpPr>
        <p:spPr>
          <a:xfrm>
            <a:off x="86615" y="0"/>
            <a:ext cx="1686000" cy="5850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EB Garamond ExtraBold"/>
              <a:ea typeface="EB Garamond ExtraBold"/>
              <a:cs typeface="EB Garamond ExtraBold"/>
              <a:sym typeface="EB Garamond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pic>
        <p:nvPicPr>
          <p:cNvPr id="184" name="Google Shape;184;p23"/>
          <p:cNvPicPr preferRelativeResize="0"/>
          <p:nvPr/>
        </p:nvPicPr>
        <p:blipFill rotWithShape="1">
          <a:blip r:embed="rId4">
            <a:alphaModFix amt="35000"/>
          </a:blip>
          <a:srcRect b="0" l="23605" r="0" t="0"/>
          <a:stretch/>
        </p:blipFill>
        <p:spPr>
          <a:xfrm>
            <a:off x="2158695" y="0"/>
            <a:ext cx="6985306" cy="5143500"/>
          </a:xfrm>
          <a:prstGeom prst="rect">
            <a:avLst/>
          </a:prstGeom>
          <a:noFill/>
          <a:ln>
            <a:noFill/>
          </a:ln>
        </p:spPr>
      </p:pic>
      <p:sp>
        <p:nvSpPr>
          <p:cNvPr id="185" name="Google Shape;185;p23"/>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86" name="Google Shape;186;p23"/>
          <p:cNvPicPr preferRelativeResize="0"/>
          <p:nvPr/>
        </p:nvPicPr>
        <p:blipFill>
          <a:blip r:embed="rId5">
            <a:alphaModFix/>
          </a:blip>
          <a:stretch>
            <a:fillRect/>
          </a:stretch>
        </p:blipFill>
        <p:spPr>
          <a:xfrm rot="-5400000">
            <a:off x="-719213" y="2538412"/>
            <a:ext cx="1749827" cy="66650"/>
          </a:xfrm>
          <a:prstGeom prst="rect">
            <a:avLst/>
          </a:prstGeom>
          <a:noFill/>
          <a:ln>
            <a:noFill/>
          </a:ln>
        </p:spPr>
      </p:pic>
      <p:pic>
        <p:nvPicPr>
          <p:cNvPr id="187" name="Google Shape;187;p23"/>
          <p:cNvPicPr preferRelativeResize="0"/>
          <p:nvPr/>
        </p:nvPicPr>
        <p:blipFill>
          <a:blip r:embed="rId6">
            <a:alphaModFix/>
          </a:blip>
          <a:stretch>
            <a:fillRect/>
          </a:stretch>
        </p:blipFill>
        <p:spPr>
          <a:xfrm>
            <a:off x="8751823" y="56198"/>
            <a:ext cx="315576" cy="164101"/>
          </a:xfrm>
          <a:prstGeom prst="rect">
            <a:avLst/>
          </a:prstGeom>
          <a:noFill/>
          <a:ln>
            <a:noFill/>
          </a:ln>
        </p:spPr>
      </p:pic>
      <p:sp>
        <p:nvSpPr>
          <p:cNvPr id="188" name="Google Shape;188;p23"/>
          <p:cNvSpPr txBox="1"/>
          <p:nvPr/>
        </p:nvSpPr>
        <p:spPr>
          <a:xfrm>
            <a:off x="495500" y="1139050"/>
            <a:ext cx="166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solidFill>
                <a:schemeClr val="lt1"/>
              </a:solidFill>
              <a:latin typeface="Montserrat Light"/>
              <a:ea typeface="Montserrat Light"/>
              <a:cs typeface="Montserrat Light"/>
              <a:sym typeface="Montserrat Light"/>
            </a:endParaRPr>
          </a:p>
        </p:txBody>
      </p:sp>
      <p:pic>
        <p:nvPicPr>
          <p:cNvPr id="189" name="Google Shape;189;p23"/>
          <p:cNvPicPr preferRelativeResize="0"/>
          <p:nvPr/>
        </p:nvPicPr>
        <p:blipFill rotWithShape="1">
          <a:blip r:embed="rId7">
            <a:alphaModFix/>
          </a:blip>
          <a:srcRect b="15559" l="23623" r="23623" t="15559"/>
          <a:stretch/>
        </p:blipFill>
        <p:spPr>
          <a:xfrm>
            <a:off x="3049511" y="535875"/>
            <a:ext cx="5440378" cy="3995725"/>
          </a:xfrm>
          <a:prstGeom prst="rect">
            <a:avLst/>
          </a:prstGeom>
          <a:noFill/>
          <a:ln>
            <a:noFill/>
          </a:ln>
        </p:spPr>
      </p:pic>
      <p:cxnSp>
        <p:nvCxnSpPr>
          <p:cNvPr id="190" name="Google Shape;190;p23"/>
          <p:cNvCxnSpPr/>
          <p:nvPr/>
        </p:nvCxnSpPr>
        <p:spPr>
          <a:xfrm rot="10800000">
            <a:off x="5962978" y="2018446"/>
            <a:ext cx="710400" cy="0"/>
          </a:xfrm>
          <a:prstGeom prst="straightConnector1">
            <a:avLst/>
          </a:prstGeom>
          <a:noFill/>
          <a:ln cap="flat" cmpd="sng" w="9525">
            <a:solidFill>
              <a:schemeClr val="lt1"/>
            </a:solidFill>
            <a:prstDash val="dot"/>
            <a:round/>
            <a:headEnd len="med" w="med" type="none"/>
            <a:tailEnd len="med" w="med" type="none"/>
          </a:ln>
          <a:effectLst>
            <a:outerShdw blurRad="871538" rotWithShape="0" algn="bl" dist="762000">
              <a:srgbClr val="41FF41">
                <a:alpha val="56000"/>
              </a:srgbClr>
            </a:outerShdw>
          </a:effectLst>
        </p:spPr>
      </p:cxnSp>
      <p:sp>
        <p:nvSpPr>
          <p:cNvPr id="191" name="Google Shape;191;p23"/>
          <p:cNvSpPr txBox="1"/>
          <p:nvPr/>
        </p:nvSpPr>
        <p:spPr>
          <a:xfrm>
            <a:off x="6607804" y="1862349"/>
            <a:ext cx="94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MONTERREY</a:t>
            </a:r>
            <a:endParaRPr sz="700">
              <a:solidFill>
                <a:schemeClr val="lt1"/>
              </a:solidFill>
              <a:latin typeface="Montserrat Light"/>
              <a:ea typeface="Montserrat Light"/>
              <a:cs typeface="Montserrat Light"/>
              <a:sym typeface="Montserrat Light"/>
            </a:endParaRPr>
          </a:p>
        </p:txBody>
      </p:sp>
      <p:cxnSp>
        <p:nvCxnSpPr>
          <p:cNvPr id="192" name="Google Shape;192;p23"/>
          <p:cNvCxnSpPr/>
          <p:nvPr/>
        </p:nvCxnSpPr>
        <p:spPr>
          <a:xfrm rot="10800000">
            <a:off x="6476766" y="3245685"/>
            <a:ext cx="415200" cy="0"/>
          </a:xfrm>
          <a:prstGeom prst="straightConnector1">
            <a:avLst/>
          </a:prstGeom>
          <a:noFill/>
          <a:ln cap="flat" cmpd="sng" w="9525">
            <a:solidFill>
              <a:schemeClr val="lt1"/>
            </a:solidFill>
            <a:prstDash val="dot"/>
            <a:round/>
            <a:headEnd len="med" w="med" type="none"/>
            <a:tailEnd len="med" w="med" type="none"/>
          </a:ln>
        </p:spPr>
      </p:cxnSp>
      <p:sp>
        <p:nvSpPr>
          <p:cNvPr id="193" name="Google Shape;193;p23"/>
          <p:cNvSpPr txBox="1"/>
          <p:nvPr/>
        </p:nvSpPr>
        <p:spPr>
          <a:xfrm>
            <a:off x="6891979" y="3089589"/>
            <a:ext cx="94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CDMX</a:t>
            </a:r>
            <a:endParaRPr sz="700">
              <a:solidFill>
                <a:schemeClr val="lt1"/>
              </a:solidFill>
              <a:latin typeface="Montserrat Light"/>
              <a:ea typeface="Montserrat Light"/>
              <a:cs typeface="Montserrat Light"/>
              <a:sym typeface="Montserrat Light"/>
            </a:endParaRPr>
          </a:p>
        </p:txBody>
      </p:sp>
      <p:cxnSp>
        <p:nvCxnSpPr>
          <p:cNvPr id="194" name="Google Shape;194;p23"/>
          <p:cNvCxnSpPr/>
          <p:nvPr/>
        </p:nvCxnSpPr>
        <p:spPr>
          <a:xfrm rot="10800000">
            <a:off x="5154258" y="3691898"/>
            <a:ext cx="0" cy="328800"/>
          </a:xfrm>
          <a:prstGeom prst="straightConnector1">
            <a:avLst/>
          </a:prstGeom>
          <a:noFill/>
          <a:ln cap="flat" cmpd="sng" w="9525">
            <a:solidFill>
              <a:schemeClr val="lt1"/>
            </a:solidFill>
            <a:prstDash val="dot"/>
            <a:round/>
            <a:headEnd len="med" w="med" type="none"/>
            <a:tailEnd len="med" w="med" type="none"/>
          </a:ln>
        </p:spPr>
      </p:cxnSp>
      <p:sp>
        <p:nvSpPr>
          <p:cNvPr id="195" name="Google Shape;195;p23"/>
          <p:cNvSpPr txBox="1"/>
          <p:nvPr/>
        </p:nvSpPr>
        <p:spPr>
          <a:xfrm>
            <a:off x="4793517" y="3966053"/>
            <a:ext cx="1092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GUADALAJARA</a:t>
            </a:r>
            <a:endParaRPr sz="700">
              <a:solidFill>
                <a:schemeClr val="lt1"/>
              </a:solidFill>
              <a:latin typeface="Montserrat Light"/>
              <a:ea typeface="Montserrat Light"/>
              <a:cs typeface="Montserrat Light"/>
              <a:sym typeface="Montserrat Light"/>
            </a:endParaRPr>
          </a:p>
        </p:txBody>
      </p:sp>
      <p:sp>
        <p:nvSpPr>
          <p:cNvPr id="196" name="Google Shape;196;p23"/>
          <p:cNvSpPr txBox="1"/>
          <p:nvPr/>
        </p:nvSpPr>
        <p:spPr>
          <a:xfrm>
            <a:off x="425315" y="622275"/>
            <a:ext cx="1686000" cy="5850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EB Garamond ExtraBold"/>
              <a:ea typeface="EB Garamond ExtraBold"/>
              <a:cs typeface="EB Garamond ExtraBold"/>
              <a:sym typeface="EB Garamond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4"/>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202" name="Google Shape;202;p24"/>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203" name="Google Shape;203;p24"/>
          <p:cNvPicPr preferRelativeResize="0"/>
          <p:nvPr/>
        </p:nvPicPr>
        <p:blipFill>
          <a:blip r:embed="rId5">
            <a:alphaModFix/>
          </a:blip>
          <a:stretch>
            <a:fillRect/>
          </a:stretch>
        </p:blipFill>
        <p:spPr>
          <a:xfrm>
            <a:off x="4290726" y="1823877"/>
            <a:ext cx="562534" cy="292500"/>
          </a:xfrm>
          <a:prstGeom prst="rect">
            <a:avLst/>
          </a:prstGeom>
          <a:noFill/>
          <a:ln>
            <a:noFill/>
          </a:ln>
          <a:effectLst>
            <a:outerShdw blurRad="57150" rotWithShape="0" algn="bl" dir="5400000" dist="19050">
              <a:srgbClr val="41FF41">
                <a:alpha val="50000"/>
              </a:srgbClr>
            </a:outerShdw>
          </a:effectLst>
        </p:spPr>
      </p:pic>
      <p:pic>
        <p:nvPicPr>
          <p:cNvPr id="204" name="Google Shape;204;p24"/>
          <p:cNvPicPr preferRelativeResize="0"/>
          <p:nvPr/>
        </p:nvPicPr>
        <p:blipFill>
          <a:blip r:embed="rId6">
            <a:alphaModFix/>
          </a:blip>
          <a:stretch>
            <a:fillRect/>
          </a:stretch>
        </p:blipFill>
        <p:spPr>
          <a:xfrm>
            <a:off x="4168768" y="2306354"/>
            <a:ext cx="806451" cy="265408"/>
          </a:xfrm>
          <a:prstGeom prst="rect">
            <a:avLst/>
          </a:prstGeom>
          <a:noFill/>
          <a:ln>
            <a:noFill/>
          </a:ln>
        </p:spPr>
      </p:pic>
      <p:cxnSp>
        <p:nvCxnSpPr>
          <p:cNvPr id="205" name="Google Shape;205;p24"/>
          <p:cNvCxnSpPr/>
          <p:nvPr/>
        </p:nvCxnSpPr>
        <p:spPr>
          <a:xfrm>
            <a:off x="3848110" y="2446675"/>
            <a:ext cx="263400" cy="0"/>
          </a:xfrm>
          <a:prstGeom prst="straightConnector1">
            <a:avLst/>
          </a:prstGeom>
          <a:noFill/>
          <a:ln cap="flat" cmpd="sng" w="9525">
            <a:solidFill>
              <a:schemeClr val="lt1"/>
            </a:solidFill>
            <a:prstDash val="solid"/>
            <a:round/>
            <a:headEnd len="med" w="med" type="none"/>
            <a:tailEnd len="med" w="med" type="none"/>
          </a:ln>
        </p:spPr>
      </p:cxnSp>
      <p:cxnSp>
        <p:nvCxnSpPr>
          <p:cNvPr id="206" name="Google Shape;206;p24"/>
          <p:cNvCxnSpPr/>
          <p:nvPr/>
        </p:nvCxnSpPr>
        <p:spPr>
          <a:xfrm>
            <a:off x="5032510" y="2446675"/>
            <a:ext cx="263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62" name="Google Shape;62;p14"/>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63" name="Google Shape;63;p14"/>
          <p:cNvPicPr preferRelativeResize="0"/>
          <p:nvPr/>
        </p:nvPicPr>
        <p:blipFill>
          <a:blip r:embed="rId5">
            <a:alphaModFix/>
          </a:blip>
          <a:stretch>
            <a:fillRect/>
          </a:stretch>
        </p:blipFill>
        <p:spPr>
          <a:xfrm>
            <a:off x="8751823" y="56198"/>
            <a:ext cx="315576" cy="164101"/>
          </a:xfrm>
          <a:prstGeom prst="rect">
            <a:avLst/>
          </a:prstGeom>
          <a:noFill/>
          <a:ln>
            <a:noFill/>
          </a:ln>
        </p:spPr>
      </p:pic>
      <p:sp>
        <p:nvSpPr>
          <p:cNvPr id="64" name="Google Shape;64;p14"/>
          <p:cNvSpPr txBox="1"/>
          <p:nvPr/>
        </p:nvSpPr>
        <p:spPr>
          <a:xfrm>
            <a:off x="659700" y="662926"/>
            <a:ext cx="4255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Clase media alta</a:t>
            </a:r>
            <a:r>
              <a:rPr lang="es-419" sz="800">
                <a:solidFill>
                  <a:schemeClr val="lt1"/>
                </a:solidFill>
                <a:latin typeface="Montserrat Light"/>
                <a:ea typeface="Montserrat Light"/>
                <a:cs typeface="Montserrat Light"/>
                <a:sym typeface="Montserrat Light"/>
              </a:rPr>
              <a:t> (B, B+, A)  </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Edades: </a:t>
            </a:r>
            <a:r>
              <a:rPr lang="es-419" sz="800">
                <a:solidFill>
                  <a:schemeClr val="lt1"/>
                </a:solidFill>
                <a:latin typeface="Montserrat Light"/>
                <a:ea typeface="Montserrat Light"/>
                <a:cs typeface="Montserrat Light"/>
                <a:sym typeface="Montserrat Light"/>
              </a:rPr>
              <a:t> 25 / 34</a:t>
            </a:r>
            <a:br>
              <a:rPr lang="es-419" sz="800">
                <a:solidFill>
                  <a:schemeClr val="lt1"/>
                </a:solidFill>
                <a:latin typeface="Montserrat Light"/>
                <a:ea typeface="Montserrat Light"/>
                <a:cs typeface="Montserrat Light"/>
                <a:sym typeface="Montserrat Light"/>
              </a:rPr>
            </a:br>
            <a:br>
              <a:rPr lang="es-419" sz="800">
                <a:solidFill>
                  <a:schemeClr val="lt1"/>
                </a:solidFill>
                <a:latin typeface="Montserrat Light"/>
                <a:ea typeface="Montserrat Light"/>
                <a:cs typeface="Montserrat Light"/>
                <a:sym typeface="Montserrat Light"/>
              </a:rPr>
            </a:br>
            <a:r>
              <a:rPr b="1" lang="es-419" sz="800">
                <a:solidFill>
                  <a:schemeClr val="lt1"/>
                </a:solidFill>
                <a:latin typeface="Montserrat"/>
                <a:ea typeface="Montserrat"/>
                <a:cs typeface="Montserrat"/>
                <a:sym typeface="Montserrat"/>
              </a:rPr>
              <a:t>Preferencia del Consumidor:</a:t>
            </a:r>
            <a:r>
              <a:rPr lang="es-419" sz="800">
                <a:solidFill>
                  <a:schemeClr val="lt1"/>
                </a:solidFill>
                <a:latin typeface="Montserrat Light"/>
                <a:ea typeface="Montserrat Light"/>
                <a:cs typeface="Montserrat Light"/>
                <a:sym typeface="Montserrat Light"/>
              </a:rPr>
              <a:t>  Valoran la calidad y el sabor de la cerveza.</a:t>
            </a:r>
            <a:endParaRPr sz="800">
              <a:solidFill>
                <a:schemeClr val="lt1"/>
              </a:solidFill>
              <a:latin typeface="Montserrat Light"/>
              <a:ea typeface="Montserrat Light"/>
              <a:cs typeface="Montserrat Light"/>
              <a:sym typeface="Montserrat Light"/>
            </a:endParaRPr>
          </a:p>
        </p:txBody>
      </p:sp>
      <p:sp>
        <p:nvSpPr>
          <p:cNvPr id="65" name="Google Shape;65;p14"/>
          <p:cNvSpPr txBox="1"/>
          <p:nvPr/>
        </p:nvSpPr>
        <p:spPr>
          <a:xfrm>
            <a:off x="2718376" y="2804149"/>
            <a:ext cx="377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lt1"/>
              </a:solidFill>
              <a:latin typeface="Montserrat Light"/>
              <a:ea typeface="Montserrat Light"/>
              <a:cs typeface="Montserrat Light"/>
              <a:sym typeface="Montserrat Light"/>
            </a:endParaRPr>
          </a:p>
        </p:txBody>
      </p:sp>
      <p:pic>
        <p:nvPicPr>
          <p:cNvPr id="66" name="Google Shape;66;p14"/>
          <p:cNvPicPr preferRelativeResize="0"/>
          <p:nvPr/>
        </p:nvPicPr>
        <p:blipFill>
          <a:blip r:embed="rId6">
            <a:alphaModFix/>
          </a:blip>
          <a:stretch>
            <a:fillRect/>
          </a:stretch>
        </p:blipFill>
        <p:spPr>
          <a:xfrm>
            <a:off x="596725" y="504640"/>
            <a:ext cx="62974" cy="59274"/>
          </a:xfrm>
          <a:prstGeom prst="rect">
            <a:avLst/>
          </a:prstGeom>
          <a:noFill/>
          <a:ln>
            <a:noFill/>
          </a:ln>
          <a:effectLst>
            <a:outerShdw blurRad="57150" rotWithShape="0" algn="bl" dir="5400000" dist="19050">
              <a:srgbClr val="41FF41">
                <a:alpha val="50000"/>
              </a:srgbClr>
            </a:outerShdw>
          </a:effectLst>
        </p:spPr>
      </p:pic>
      <p:sp>
        <p:nvSpPr>
          <p:cNvPr id="67" name="Google Shape;67;p14"/>
          <p:cNvSpPr txBox="1"/>
          <p:nvPr/>
        </p:nvSpPr>
        <p:spPr>
          <a:xfrm>
            <a:off x="2607926" y="1831374"/>
            <a:ext cx="2874000" cy="301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Nombre:</a:t>
            </a:r>
            <a:r>
              <a:rPr lang="es-419" sz="800">
                <a:solidFill>
                  <a:schemeClr val="lt1"/>
                </a:solidFill>
                <a:latin typeface="Montserrat Light"/>
                <a:ea typeface="Montserrat Light"/>
                <a:cs typeface="Montserrat Light"/>
                <a:sym typeface="Montserrat Light"/>
              </a:rPr>
              <a:t> Alejandr</a:t>
            </a:r>
            <a:r>
              <a:rPr lang="es-419" sz="800">
                <a:solidFill>
                  <a:schemeClr val="lt1"/>
                </a:solidFill>
                <a:latin typeface="Montserrat Light"/>
                <a:ea typeface="Montserrat Light"/>
                <a:cs typeface="Montserrat Light"/>
                <a:sym typeface="Montserrat Light"/>
              </a:rPr>
              <a:t>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b="1" sz="8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Demografía:</a:t>
            </a:r>
            <a:endParaRPr b="1" sz="8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Edad:</a:t>
            </a:r>
            <a:r>
              <a:rPr lang="es-419" sz="800">
                <a:solidFill>
                  <a:schemeClr val="lt1"/>
                </a:solidFill>
                <a:latin typeface="Montserrat Light"/>
                <a:ea typeface="Montserrat Light"/>
                <a:cs typeface="Montserrat Light"/>
                <a:sym typeface="Montserrat Light"/>
              </a:rPr>
              <a:t> 30-35 años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Género: </a:t>
            </a:r>
            <a:r>
              <a:rPr lang="es-419" sz="800">
                <a:solidFill>
                  <a:schemeClr val="lt1"/>
                </a:solidFill>
                <a:latin typeface="Montserrat Light"/>
                <a:ea typeface="Montserrat Light"/>
                <a:cs typeface="Montserrat Light"/>
                <a:sym typeface="Montserrat Light"/>
              </a:rPr>
              <a:t>Masculino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Estado civil: </a:t>
            </a:r>
            <a:r>
              <a:rPr lang="es-419" sz="800">
                <a:solidFill>
                  <a:schemeClr val="lt1"/>
                </a:solidFill>
                <a:latin typeface="Montserrat Light"/>
                <a:ea typeface="Montserrat Light"/>
                <a:cs typeface="Montserrat Light"/>
                <a:sym typeface="Montserrat Light"/>
              </a:rPr>
              <a:t>Soltero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Educación: </a:t>
            </a:r>
            <a:r>
              <a:rPr lang="es-419" sz="800">
                <a:solidFill>
                  <a:schemeClr val="lt1"/>
                </a:solidFill>
                <a:latin typeface="Montserrat Light"/>
                <a:ea typeface="Montserrat Light"/>
                <a:cs typeface="Montserrat Light"/>
                <a:sym typeface="Montserrat Light"/>
              </a:rPr>
              <a:t>Título universitario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Ingresos:</a:t>
            </a:r>
            <a:r>
              <a:rPr lang="es-419" sz="800">
                <a:solidFill>
                  <a:schemeClr val="lt1"/>
                </a:solidFill>
                <a:latin typeface="Montserrat Light"/>
                <a:ea typeface="Montserrat Light"/>
                <a:cs typeface="Montserrat Light"/>
                <a:sym typeface="Montserrat Light"/>
              </a:rPr>
              <a:t> Ingresos medios a altos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Características psicográficas:</a:t>
            </a:r>
            <a:endParaRPr b="1" sz="8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Estilo de vida:</a:t>
            </a:r>
            <a:r>
              <a:rPr lang="es-419" sz="800">
                <a:solidFill>
                  <a:schemeClr val="lt1"/>
                </a:solidFill>
                <a:latin typeface="Montserrat Light"/>
                <a:ea typeface="Montserrat Light"/>
                <a:cs typeface="Montserrat Light"/>
                <a:sym typeface="Montserrat Light"/>
              </a:rPr>
              <a:t> Activo y social.</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Intereses: </a:t>
            </a:r>
            <a:r>
              <a:rPr lang="es-419" sz="800">
                <a:solidFill>
                  <a:schemeClr val="lt1"/>
                </a:solidFill>
                <a:latin typeface="Montserrat Light"/>
                <a:ea typeface="Montserrat Light"/>
                <a:cs typeface="Montserrat Light"/>
                <a:sym typeface="Montserrat Light"/>
              </a:rPr>
              <a:t>Disfruta de eventos deportivos, música en vivo y actividades al aire libre.</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Gustos culinarios: </a:t>
            </a:r>
            <a:r>
              <a:rPr lang="es-419" sz="800">
                <a:solidFill>
                  <a:schemeClr val="lt1"/>
                </a:solidFill>
                <a:latin typeface="Montserrat Light"/>
                <a:ea typeface="Montserrat Light"/>
                <a:cs typeface="Montserrat Light"/>
                <a:sym typeface="Montserrat Light"/>
              </a:rPr>
              <a:t>Le gusta la comida gourmet y experimentar con nuevos sabores.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Valor: </a:t>
            </a:r>
            <a:r>
              <a:rPr lang="es-419" sz="800">
                <a:solidFill>
                  <a:schemeClr val="lt1"/>
                </a:solidFill>
                <a:latin typeface="Montserrat Light"/>
                <a:ea typeface="Montserrat Light"/>
                <a:cs typeface="Montserrat Light"/>
                <a:sym typeface="Montserrat Light"/>
              </a:rPr>
              <a:t>Valora la calidad y la autenticidad en la cerveza.</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800">
                <a:solidFill>
                  <a:schemeClr val="lt1"/>
                </a:solidFill>
                <a:latin typeface="Montserrat"/>
                <a:ea typeface="Montserrat"/>
                <a:cs typeface="Montserrat"/>
                <a:sym typeface="Montserrat"/>
              </a:rPr>
              <a:t>Medio ambiente:</a:t>
            </a:r>
            <a:r>
              <a:rPr lang="es-419" sz="800">
                <a:solidFill>
                  <a:schemeClr val="lt1"/>
                </a:solidFill>
                <a:latin typeface="Montserrat Light"/>
                <a:ea typeface="Montserrat Light"/>
                <a:cs typeface="Montserrat Light"/>
                <a:sym typeface="Montserrat Light"/>
              </a:rPr>
              <a:t> Se  preocupa por la sustentabilidad. Prefiere productos y marcas que tienen un enfoque hacia la responsabilidad ambiental y social.</a:t>
            </a:r>
            <a:endParaRPr sz="800">
              <a:solidFill>
                <a:schemeClr val="lt1"/>
              </a:solidFill>
              <a:latin typeface="Montserrat Light"/>
              <a:ea typeface="Montserrat Light"/>
              <a:cs typeface="Montserrat Light"/>
              <a:sym typeface="Montserrat Light"/>
            </a:endParaRPr>
          </a:p>
        </p:txBody>
      </p:sp>
      <p:pic>
        <p:nvPicPr>
          <p:cNvPr id="68" name="Google Shape;68;p14"/>
          <p:cNvPicPr preferRelativeResize="0"/>
          <p:nvPr/>
        </p:nvPicPr>
        <p:blipFill>
          <a:blip r:embed="rId6">
            <a:alphaModFix/>
          </a:blip>
          <a:stretch>
            <a:fillRect/>
          </a:stretch>
        </p:blipFill>
        <p:spPr>
          <a:xfrm>
            <a:off x="2581989" y="1620436"/>
            <a:ext cx="62974" cy="59274"/>
          </a:xfrm>
          <a:prstGeom prst="rect">
            <a:avLst/>
          </a:prstGeom>
          <a:noFill/>
          <a:ln>
            <a:noFill/>
          </a:ln>
          <a:effectLst>
            <a:outerShdw blurRad="57150" rotWithShape="0" algn="bl" dir="5400000" dist="19050">
              <a:srgbClr val="41FF41">
                <a:alpha val="50000"/>
              </a:srgbClr>
            </a:outerShdw>
          </a:effectLst>
        </p:spPr>
      </p:pic>
      <p:sp>
        <p:nvSpPr>
          <p:cNvPr id="69" name="Google Shape;69;p14"/>
          <p:cNvSpPr txBox="1"/>
          <p:nvPr/>
        </p:nvSpPr>
        <p:spPr>
          <a:xfrm>
            <a:off x="81250" y="52550"/>
            <a:ext cx="749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Estrategia</a:t>
            </a:r>
            <a:endParaRPr b="1" sz="700">
              <a:solidFill>
                <a:schemeClr val="lt1"/>
              </a:solidFill>
              <a:latin typeface="Montserrat"/>
              <a:ea typeface="Montserrat"/>
              <a:cs typeface="Montserrat"/>
              <a:sym typeface="Montserrat"/>
            </a:endParaRPr>
          </a:p>
        </p:txBody>
      </p:sp>
      <p:sp>
        <p:nvSpPr>
          <p:cNvPr id="70" name="Google Shape;70;p14"/>
          <p:cNvSpPr txBox="1"/>
          <p:nvPr/>
        </p:nvSpPr>
        <p:spPr>
          <a:xfrm>
            <a:off x="659718" y="309829"/>
            <a:ext cx="1344300" cy="4770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s-419" sz="1900">
                <a:solidFill>
                  <a:schemeClr val="lt1"/>
                </a:solidFill>
                <a:latin typeface="EB Garamond ExtraBold"/>
                <a:ea typeface="EB Garamond ExtraBold"/>
                <a:cs typeface="EB Garamond ExtraBold"/>
                <a:sym typeface="EB Garamond ExtraBold"/>
              </a:rPr>
              <a:t>Target</a:t>
            </a:r>
            <a:endParaRPr sz="1900">
              <a:solidFill>
                <a:schemeClr val="lt1"/>
              </a:solidFill>
              <a:latin typeface="EB Garamond ExtraBold"/>
              <a:ea typeface="EB Garamond ExtraBold"/>
              <a:cs typeface="EB Garamond ExtraBold"/>
              <a:sym typeface="EB Garamond ExtraBold"/>
            </a:endParaRPr>
          </a:p>
        </p:txBody>
      </p:sp>
      <p:sp>
        <p:nvSpPr>
          <p:cNvPr id="71" name="Google Shape;71;p14"/>
          <p:cNvSpPr txBox="1"/>
          <p:nvPr/>
        </p:nvSpPr>
        <p:spPr>
          <a:xfrm>
            <a:off x="2644224" y="1411579"/>
            <a:ext cx="1895100" cy="4770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s-419" sz="1900">
                <a:solidFill>
                  <a:schemeClr val="lt1"/>
                </a:solidFill>
                <a:latin typeface="EB Garamond ExtraBold"/>
                <a:ea typeface="EB Garamond ExtraBold"/>
                <a:cs typeface="EB Garamond ExtraBold"/>
                <a:sym typeface="EB Garamond ExtraBold"/>
              </a:rPr>
              <a:t>Buyer Persona</a:t>
            </a:r>
            <a:endParaRPr sz="1900">
              <a:solidFill>
                <a:schemeClr val="lt1"/>
              </a:solidFill>
              <a:latin typeface="EB Garamond ExtraBold"/>
              <a:ea typeface="EB Garamond ExtraBold"/>
              <a:cs typeface="EB Garamond ExtraBold"/>
              <a:sym typeface="EB Garamond ExtraBold"/>
            </a:endParaRPr>
          </a:p>
        </p:txBody>
      </p:sp>
      <p:sp>
        <p:nvSpPr>
          <p:cNvPr id="72" name="Google Shape;72;p14"/>
          <p:cNvSpPr txBox="1"/>
          <p:nvPr/>
        </p:nvSpPr>
        <p:spPr>
          <a:xfrm>
            <a:off x="5690351" y="1803849"/>
            <a:ext cx="3086700" cy="277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Frecuencia de compra:</a:t>
            </a:r>
            <a:r>
              <a:rPr lang="es-419" sz="800">
                <a:solidFill>
                  <a:schemeClr val="lt1"/>
                </a:solidFill>
                <a:latin typeface="Montserrat Light"/>
                <a:ea typeface="Montserrat Light"/>
                <a:cs typeface="Montserrat Light"/>
                <a:sym typeface="Montserrat Light"/>
              </a:rPr>
              <a:t> Compra cerveza especialmente para eventos sociales y ocasiones especiales.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Canales de compra: </a:t>
            </a:r>
            <a:r>
              <a:rPr lang="es-419" sz="800">
                <a:solidFill>
                  <a:schemeClr val="lt1"/>
                </a:solidFill>
                <a:latin typeface="Montserrat Light"/>
                <a:ea typeface="Montserrat Light"/>
                <a:cs typeface="Montserrat Light"/>
                <a:sym typeface="Montserrat Light"/>
              </a:rPr>
              <a:t>Suele comprar cerveza en supermercados, tiendas especializadas en bebidas alcohólicas y en bares de alta gama.</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Influencias en la compra: </a:t>
            </a:r>
            <a:r>
              <a:rPr lang="es-419" sz="800">
                <a:solidFill>
                  <a:schemeClr val="lt1"/>
                </a:solidFill>
                <a:latin typeface="Montserrat Light"/>
                <a:ea typeface="Montserrat Light"/>
                <a:cs typeface="Montserrat Light"/>
                <a:sym typeface="Montserrat Light"/>
              </a:rPr>
              <a:t>Se deja influenciar por las reseñas positivas, la recomendación de amigos y la presencia de la marca en eventos y patrocinios.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Objetivos y desafíos:</a:t>
            </a:r>
            <a:endParaRPr b="1" sz="800">
              <a:solidFill>
                <a:schemeClr val="lt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Disfrutar de momentos de relajación y diversión con amigos.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Explorar nuevas experiencias gastronómicas y cervezas de calidad.</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Mantener un estilo de vida socialmente activo.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Contribuir al medio ambiente a través de sus elecciones de consumo.</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Dolor principal:</a:t>
            </a:r>
            <a:endParaRPr b="1" sz="800">
              <a:solidFill>
                <a:schemeClr val="lt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No le gusta comprometerse con cervezas de baja calidad en sus eventos sociales.</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Le preocupa los residuos que produce y desconoce su impacto ambiental. </a:t>
            </a:r>
            <a:endParaRPr/>
          </a:p>
        </p:txBody>
      </p:sp>
      <p:cxnSp>
        <p:nvCxnSpPr>
          <p:cNvPr id="73" name="Google Shape;73;p14"/>
          <p:cNvCxnSpPr/>
          <p:nvPr/>
        </p:nvCxnSpPr>
        <p:spPr>
          <a:xfrm>
            <a:off x="5570201" y="1522600"/>
            <a:ext cx="0" cy="3333000"/>
          </a:xfrm>
          <a:prstGeom prst="straightConnector1">
            <a:avLst/>
          </a:prstGeom>
          <a:noFill/>
          <a:ln cap="flat" cmpd="sng" w="9525">
            <a:solidFill>
              <a:schemeClr val="lt1"/>
            </a:solidFill>
            <a:prstDash val="dot"/>
            <a:round/>
            <a:headEnd len="med" w="med" type="none"/>
            <a:tailEnd len="med" w="med" type="none"/>
          </a:ln>
        </p:spPr>
      </p:cxnSp>
      <p:pic>
        <p:nvPicPr>
          <p:cNvPr id="74" name="Google Shape;74;p14"/>
          <p:cNvPicPr preferRelativeResize="0"/>
          <p:nvPr/>
        </p:nvPicPr>
        <p:blipFill rotWithShape="1">
          <a:blip r:embed="rId7">
            <a:alphaModFix/>
          </a:blip>
          <a:srcRect b="0" l="27501" r="23406" t="0"/>
          <a:stretch/>
        </p:blipFill>
        <p:spPr>
          <a:xfrm>
            <a:off x="668025" y="1579600"/>
            <a:ext cx="1634700" cy="2219400"/>
          </a:xfrm>
          <a:prstGeom prst="roundRect">
            <a:avLst>
              <a:gd fmla="val 9481" name="adj"/>
            </a:avLst>
          </a:prstGeom>
          <a:noFill/>
          <a:ln cap="flat" cmpd="sng" w="9525">
            <a:solidFill>
              <a:srgbClr val="41FF4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5"/>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80" name="Google Shape;80;p15"/>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81" name="Google Shape;81;p15"/>
          <p:cNvPicPr preferRelativeResize="0"/>
          <p:nvPr/>
        </p:nvPicPr>
        <p:blipFill>
          <a:blip r:embed="rId5">
            <a:alphaModFix/>
          </a:blip>
          <a:stretch>
            <a:fillRect/>
          </a:stretch>
        </p:blipFill>
        <p:spPr>
          <a:xfrm>
            <a:off x="8751823" y="56198"/>
            <a:ext cx="315576" cy="164101"/>
          </a:xfrm>
          <a:prstGeom prst="rect">
            <a:avLst/>
          </a:prstGeom>
          <a:noFill/>
          <a:ln>
            <a:noFill/>
          </a:ln>
        </p:spPr>
      </p:pic>
      <p:sp>
        <p:nvSpPr>
          <p:cNvPr id="82" name="Google Shape;82;p15"/>
          <p:cNvSpPr txBox="1"/>
          <p:nvPr/>
        </p:nvSpPr>
        <p:spPr>
          <a:xfrm>
            <a:off x="983875" y="1594425"/>
            <a:ext cx="7176300" cy="158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just">
              <a:spcBef>
                <a:spcPts val="0"/>
              </a:spcBef>
              <a:spcAft>
                <a:spcPts val="0"/>
              </a:spcAft>
              <a:buNone/>
            </a:pPr>
            <a:r>
              <a:rPr b="1" lang="es-419" sz="1000">
                <a:solidFill>
                  <a:schemeClr val="lt1"/>
                </a:solidFill>
                <a:latin typeface="Montserrat"/>
                <a:ea typeface="Montserrat"/>
                <a:cs typeface="Montserrat"/>
                <a:sym typeface="Montserrat"/>
              </a:rPr>
              <a:t>Culture truth:</a:t>
            </a:r>
            <a:r>
              <a:rPr lang="es-419" sz="1000">
                <a:solidFill>
                  <a:schemeClr val="lt1"/>
                </a:solidFill>
                <a:latin typeface="Montserrat Light"/>
                <a:ea typeface="Montserrat Light"/>
                <a:cs typeface="Montserrat Light"/>
                <a:sym typeface="Montserrat Light"/>
              </a:rPr>
              <a:t> </a:t>
            </a:r>
            <a:r>
              <a:rPr lang="es-419" sz="1000">
                <a:solidFill>
                  <a:schemeClr val="lt1"/>
                </a:solidFill>
                <a:latin typeface="Montserrat Light"/>
                <a:ea typeface="Montserrat Light"/>
                <a:cs typeface="Montserrat Light"/>
                <a:sym typeface="Montserrat Light"/>
              </a:rPr>
              <a:t>Las personas no están conscientes del daño medioambiental que se genera al salir de fiesta.</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1000">
                <a:solidFill>
                  <a:schemeClr val="lt1"/>
                </a:solidFill>
                <a:latin typeface="Montserrat"/>
                <a:ea typeface="Montserrat"/>
                <a:cs typeface="Montserrat"/>
                <a:sym typeface="Montserrat"/>
              </a:rPr>
              <a:t>Brand truth:</a:t>
            </a:r>
            <a:r>
              <a:rPr lang="es-419" sz="1000">
                <a:solidFill>
                  <a:schemeClr val="lt1"/>
                </a:solidFill>
                <a:latin typeface="Montserrat Light"/>
                <a:ea typeface="Montserrat Light"/>
                <a:cs typeface="Montserrat Light"/>
                <a:sym typeface="Montserrat Light"/>
              </a:rPr>
              <a:t> Heineken es una marca comprometida con el medioambiente que busca sumar a sus consumidores a divertirse de manera sustentable.</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1000">
                <a:solidFill>
                  <a:schemeClr val="lt1"/>
                </a:solidFill>
                <a:latin typeface="Montserrat"/>
                <a:ea typeface="Montserrat"/>
                <a:cs typeface="Montserrat"/>
                <a:sym typeface="Montserrat"/>
              </a:rPr>
              <a:t>Consumer truth: </a:t>
            </a:r>
            <a:r>
              <a:rPr lang="es-419" sz="1000">
                <a:solidFill>
                  <a:schemeClr val="lt1"/>
                </a:solidFill>
                <a:latin typeface="Montserrat Light"/>
                <a:ea typeface="Montserrat Light"/>
                <a:cs typeface="Montserrat Light"/>
                <a:sym typeface="Montserrat Light"/>
              </a:rPr>
              <a:t>El anfitrión </a:t>
            </a:r>
            <a:r>
              <a:rPr lang="es-419" sz="1000">
                <a:solidFill>
                  <a:schemeClr val="lt1"/>
                </a:solidFill>
                <a:latin typeface="Montserrat Light"/>
                <a:ea typeface="Montserrat Light"/>
                <a:cs typeface="Montserrat Light"/>
                <a:sym typeface="Montserrat Light"/>
              </a:rPr>
              <a:t>de la casa </a:t>
            </a:r>
            <a:r>
              <a:rPr lang="es-419" sz="1000">
                <a:solidFill>
                  <a:schemeClr val="lt1"/>
                </a:solidFill>
                <a:latin typeface="Montserrat Light"/>
                <a:ea typeface="Montserrat Light"/>
                <a:cs typeface="Montserrat Light"/>
                <a:sym typeface="Montserrat Light"/>
              </a:rPr>
              <a:t>tiene la obligación de recoger y limpiar después de la fiesta.</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t/>
            </a:r>
            <a:endParaRPr sz="10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None/>
            </a:pPr>
            <a:r>
              <a:rPr b="1" lang="es-419" sz="1100">
                <a:solidFill>
                  <a:schemeClr val="lt1"/>
                </a:solidFill>
                <a:latin typeface="Montserrat"/>
                <a:ea typeface="Montserrat"/>
                <a:cs typeface="Montserrat"/>
                <a:sym typeface="Montserrat"/>
              </a:rPr>
              <a:t>Strategic truth: Convertir al anfitrión de la fiesta en un </a:t>
            </a:r>
            <a:r>
              <a:rPr b="1" i="1" lang="es-419" sz="1100">
                <a:solidFill>
                  <a:schemeClr val="lt1"/>
                </a:solidFill>
                <a:latin typeface="Montserrat"/>
                <a:ea typeface="Montserrat"/>
                <a:cs typeface="Montserrat"/>
                <a:sym typeface="Montserrat"/>
              </a:rPr>
              <a:t>Héroe.</a:t>
            </a:r>
            <a:endParaRPr b="1" i="1" sz="1100">
              <a:solidFill>
                <a:schemeClr val="lt1"/>
              </a:solidFill>
              <a:latin typeface="Montserrat"/>
              <a:ea typeface="Montserrat"/>
              <a:cs typeface="Montserrat"/>
              <a:sym typeface="Montserrat"/>
            </a:endParaRPr>
          </a:p>
        </p:txBody>
      </p:sp>
      <p:sp>
        <p:nvSpPr>
          <p:cNvPr id="83" name="Google Shape;83;p15"/>
          <p:cNvSpPr txBox="1"/>
          <p:nvPr/>
        </p:nvSpPr>
        <p:spPr>
          <a:xfrm>
            <a:off x="122375" y="119650"/>
            <a:ext cx="131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Estrategia</a:t>
            </a:r>
            <a:endParaRPr b="1" sz="7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89" name="Google Shape;89;p16"/>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90" name="Google Shape;90;p16"/>
          <p:cNvPicPr preferRelativeResize="0"/>
          <p:nvPr/>
        </p:nvPicPr>
        <p:blipFill>
          <a:blip r:embed="rId5">
            <a:alphaModFix/>
          </a:blip>
          <a:stretch>
            <a:fillRect/>
          </a:stretch>
        </p:blipFill>
        <p:spPr>
          <a:xfrm>
            <a:off x="8751823" y="56198"/>
            <a:ext cx="315576" cy="164101"/>
          </a:xfrm>
          <a:prstGeom prst="rect">
            <a:avLst/>
          </a:prstGeom>
          <a:noFill/>
          <a:ln>
            <a:noFill/>
          </a:ln>
        </p:spPr>
      </p:pic>
      <p:sp>
        <p:nvSpPr>
          <p:cNvPr id="91" name="Google Shape;91;p16"/>
          <p:cNvSpPr txBox="1"/>
          <p:nvPr/>
        </p:nvSpPr>
        <p:spPr>
          <a:xfrm>
            <a:off x="122375" y="119650"/>
            <a:ext cx="131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Estrategia</a:t>
            </a:r>
            <a:endParaRPr b="1" sz="700">
              <a:solidFill>
                <a:schemeClr val="lt1"/>
              </a:solidFill>
              <a:latin typeface="Montserrat"/>
              <a:ea typeface="Montserrat"/>
              <a:cs typeface="Montserrat"/>
              <a:sym typeface="Montserrat"/>
            </a:endParaRPr>
          </a:p>
        </p:txBody>
      </p:sp>
      <p:sp>
        <p:nvSpPr>
          <p:cNvPr id="92" name="Google Shape;92;p16"/>
          <p:cNvSpPr txBox="1"/>
          <p:nvPr/>
        </p:nvSpPr>
        <p:spPr>
          <a:xfrm>
            <a:off x="1401100" y="2004875"/>
            <a:ext cx="6341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900">
                <a:solidFill>
                  <a:schemeClr val="lt1"/>
                </a:solidFill>
                <a:latin typeface="Montserrat Medium"/>
                <a:ea typeface="Montserrat Medium"/>
                <a:cs typeface="Montserrat Medium"/>
                <a:sym typeface="Montserrat Medium"/>
              </a:rPr>
              <a:t>El anfitrión es un auténtico héroe por naturaleza, esa figura valiente que no duda en alzar la mano cuando se pregunta "¿Dónde se arma?". </a:t>
            </a:r>
            <a:endParaRPr sz="9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s-419" sz="900">
                <a:solidFill>
                  <a:schemeClr val="lt1"/>
                </a:solidFill>
                <a:latin typeface="Montserrat Medium"/>
                <a:ea typeface="Montserrat Medium"/>
                <a:cs typeface="Montserrat Medium"/>
                <a:sym typeface="Montserrat Medium"/>
              </a:rPr>
              <a:t>Es el amigo en quien </a:t>
            </a:r>
            <a:r>
              <a:rPr lang="es-419" sz="900">
                <a:solidFill>
                  <a:schemeClr val="lt1"/>
                </a:solidFill>
                <a:latin typeface="Montserrat Medium"/>
                <a:ea typeface="Montserrat Medium"/>
                <a:cs typeface="Montserrat Medium"/>
                <a:sym typeface="Montserrat Medium"/>
              </a:rPr>
              <a:t>siempre </a:t>
            </a:r>
            <a:r>
              <a:rPr lang="es-419" sz="900">
                <a:solidFill>
                  <a:schemeClr val="lt1"/>
                </a:solidFill>
                <a:latin typeface="Montserrat Medium"/>
                <a:ea typeface="Montserrat Medium"/>
                <a:cs typeface="Montserrat Medium"/>
                <a:sym typeface="Montserrat Medium"/>
              </a:rPr>
              <a:t>se puede confiar, aquel que reúne a todos para crear momentos memorables que luego se transforman en recuerdos inolvidables. Siempre porta la mejor actitud sin importar la situación, inyectando un ambiente positivo en cada momento. Es experto en aprovechar al máximo cada instante, y aquellos que tienen el placer de conocerlo pueden dar fe de ello. </a:t>
            </a:r>
            <a:endParaRPr sz="9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9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s-419" sz="900">
                <a:solidFill>
                  <a:schemeClr val="lt1"/>
                </a:solidFill>
                <a:latin typeface="Montserrat Medium"/>
                <a:ea typeface="Montserrat Medium"/>
                <a:cs typeface="Montserrat Medium"/>
                <a:sym typeface="Montserrat Medium"/>
              </a:rPr>
              <a:t>Con él, la sorpresa es constante, y sabes que puedes esperar grandes cosas,</a:t>
            </a:r>
            <a:endParaRPr sz="9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s-419" sz="900">
                <a:solidFill>
                  <a:schemeClr val="lt1"/>
                </a:solidFill>
                <a:latin typeface="Montserrat Medium"/>
                <a:ea typeface="Montserrat Medium"/>
                <a:cs typeface="Montserrat Medium"/>
                <a:sym typeface="Montserrat Medium"/>
              </a:rPr>
              <a:t> sobre todo en esos momentos previos,</a:t>
            </a:r>
            <a:endParaRPr sz="9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s-419" sz="900">
                <a:solidFill>
                  <a:schemeClr val="lt1"/>
                </a:solidFill>
                <a:latin typeface="Montserrat Medium"/>
                <a:ea typeface="Montserrat Medium"/>
                <a:cs typeface="Montserrat Medium"/>
                <a:sym typeface="Montserrat Medium"/>
              </a:rPr>
              <a:t> </a:t>
            </a:r>
            <a:r>
              <a:rPr b="1" lang="es-419" sz="900">
                <a:solidFill>
                  <a:schemeClr val="lt1"/>
                </a:solidFill>
                <a:latin typeface="Montserrat"/>
                <a:ea typeface="Montserrat"/>
                <a:cs typeface="Montserrat"/>
                <a:sym typeface="Montserrat"/>
              </a:rPr>
              <a:t>durante y después de la fiesta.</a:t>
            </a:r>
            <a:endParaRPr b="1" sz="900">
              <a:solidFill>
                <a:schemeClr val="lt1"/>
              </a:solidFill>
              <a:latin typeface="Montserrat"/>
              <a:ea typeface="Montserrat"/>
              <a:cs typeface="Montserrat"/>
              <a:sym typeface="Montserrat"/>
            </a:endParaRPr>
          </a:p>
        </p:txBody>
      </p:sp>
      <p:sp>
        <p:nvSpPr>
          <p:cNvPr id="93" name="Google Shape;93;p16"/>
          <p:cNvSpPr txBox="1"/>
          <p:nvPr/>
        </p:nvSpPr>
        <p:spPr>
          <a:xfrm>
            <a:off x="3916500" y="1543175"/>
            <a:ext cx="1311000" cy="4617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EB Garamond ExtraBold"/>
                <a:ea typeface="EB Garamond ExtraBold"/>
                <a:cs typeface="EB Garamond ExtraBold"/>
                <a:sym typeface="EB Garamond ExtraBold"/>
              </a:rPr>
              <a:t>Racional</a:t>
            </a:r>
            <a:endParaRPr sz="1800">
              <a:solidFill>
                <a:schemeClr val="lt1"/>
              </a:solidFill>
              <a:latin typeface="EB Garamond ExtraBold"/>
              <a:ea typeface="EB Garamond ExtraBold"/>
              <a:cs typeface="EB Garamond ExtraBold"/>
              <a:sym typeface="EB Garamond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7"/>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99" name="Google Shape;99;p17"/>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100" name="Google Shape;100;p17"/>
          <p:cNvPicPr preferRelativeResize="0"/>
          <p:nvPr/>
        </p:nvPicPr>
        <p:blipFill>
          <a:blip r:embed="rId5">
            <a:alphaModFix/>
          </a:blip>
          <a:stretch>
            <a:fillRect/>
          </a:stretch>
        </p:blipFill>
        <p:spPr>
          <a:xfrm>
            <a:off x="8751823" y="56198"/>
            <a:ext cx="315576" cy="164101"/>
          </a:xfrm>
          <a:prstGeom prst="rect">
            <a:avLst/>
          </a:prstGeom>
          <a:noFill/>
          <a:ln>
            <a:noFill/>
          </a:ln>
        </p:spPr>
      </p:pic>
      <p:sp>
        <p:nvSpPr>
          <p:cNvPr id="101" name="Google Shape;101;p17"/>
          <p:cNvSpPr txBox="1"/>
          <p:nvPr/>
        </p:nvSpPr>
        <p:spPr>
          <a:xfrm>
            <a:off x="122375" y="119650"/>
            <a:ext cx="1311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Estrategia</a:t>
            </a:r>
            <a:endParaRPr b="1" sz="7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07" name="Google Shape;107;p18"/>
          <p:cNvPicPr preferRelativeResize="0"/>
          <p:nvPr/>
        </p:nvPicPr>
        <p:blipFill>
          <a:blip r:embed="rId4">
            <a:alphaModFix/>
          </a:blip>
          <a:stretch>
            <a:fillRect/>
          </a:stretch>
        </p:blipFill>
        <p:spPr>
          <a:xfrm rot="-5400000">
            <a:off x="-719213" y="2538412"/>
            <a:ext cx="1749827" cy="66650"/>
          </a:xfrm>
          <a:prstGeom prst="rect">
            <a:avLst/>
          </a:prstGeom>
          <a:noFill/>
          <a:ln>
            <a:noFill/>
          </a:ln>
        </p:spPr>
      </p:pic>
      <p:pic>
        <p:nvPicPr>
          <p:cNvPr id="108" name="Google Shape;108;p18"/>
          <p:cNvPicPr preferRelativeResize="0"/>
          <p:nvPr/>
        </p:nvPicPr>
        <p:blipFill>
          <a:blip r:embed="rId5">
            <a:alphaModFix/>
          </a:blip>
          <a:stretch>
            <a:fillRect/>
          </a:stretch>
        </p:blipFill>
        <p:spPr>
          <a:xfrm>
            <a:off x="8751823" y="56198"/>
            <a:ext cx="315576" cy="164101"/>
          </a:xfrm>
          <a:prstGeom prst="rect">
            <a:avLst/>
          </a:prstGeom>
          <a:noFill/>
          <a:ln>
            <a:noFill/>
          </a:ln>
        </p:spPr>
      </p:pic>
      <p:sp>
        <p:nvSpPr>
          <p:cNvPr id="109" name="Google Shape;109;p18"/>
          <p:cNvSpPr txBox="1"/>
          <p:nvPr/>
        </p:nvSpPr>
        <p:spPr>
          <a:xfrm>
            <a:off x="635150" y="1882600"/>
            <a:ext cx="28398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700">
                <a:solidFill>
                  <a:schemeClr val="lt1"/>
                </a:solidFill>
                <a:latin typeface="Montserrat ExtraBold"/>
                <a:ea typeface="Montserrat ExtraBold"/>
                <a:cs typeface="Montserrat ExtraBold"/>
                <a:sym typeface="Montserrat ExtraBold"/>
              </a:rPr>
              <a:t>CONTEXT</a:t>
            </a:r>
            <a:r>
              <a:rPr lang="es-419" sz="600">
                <a:solidFill>
                  <a:schemeClr val="lt1"/>
                </a:solidFill>
                <a:latin typeface="Montserrat ExtraBold"/>
                <a:ea typeface="Montserrat ExtraBold"/>
                <a:cs typeface="Montserrat ExtraBold"/>
                <a:sym typeface="Montserrat ExtraBold"/>
              </a:rPr>
              <a:t>O</a:t>
            </a:r>
            <a:endParaRPr sz="600">
              <a:solidFill>
                <a:schemeClr val="lt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800">
              <a:solidFill>
                <a:schemeClr val="lt1"/>
              </a:solidFill>
              <a:latin typeface="Montserrat Light"/>
              <a:ea typeface="Montserrat Light"/>
              <a:cs typeface="Montserrat Light"/>
              <a:sym typeface="Montserrat Ligh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Medium"/>
                <a:ea typeface="Montserrat Medium"/>
                <a:cs typeface="Montserrat Medium"/>
                <a:sym typeface="Montserrat Medium"/>
              </a:rPr>
              <a:t>El anfitrión de una </a:t>
            </a:r>
            <a:r>
              <a:rPr b="1" lang="es-419" sz="800">
                <a:solidFill>
                  <a:schemeClr val="lt1"/>
                </a:solidFill>
                <a:latin typeface="Montserrat"/>
                <a:ea typeface="Montserrat"/>
                <a:cs typeface="Montserrat"/>
                <a:sym typeface="Montserrat"/>
              </a:rPr>
              <a:t>buena fiesta en casa</a:t>
            </a:r>
            <a:r>
              <a:rPr lang="es-419" sz="800">
                <a:solidFill>
                  <a:schemeClr val="lt1"/>
                </a:solidFill>
                <a:latin typeface="Montserrat Medium"/>
                <a:ea typeface="Montserrat Medium"/>
                <a:cs typeface="Montserrat Medium"/>
                <a:sym typeface="Montserrat Medium"/>
              </a:rPr>
              <a:t> es un auténtico </a:t>
            </a:r>
            <a:r>
              <a:rPr b="1" lang="es-419" sz="800">
                <a:solidFill>
                  <a:schemeClr val="lt1"/>
                </a:solidFill>
                <a:latin typeface="Montserrat"/>
                <a:ea typeface="Montserrat"/>
                <a:cs typeface="Montserrat"/>
                <a:sym typeface="Montserrat"/>
              </a:rPr>
              <a:t>héroe por naturaleza </a:t>
            </a:r>
            <a:r>
              <a:rPr lang="es-419" sz="800">
                <a:solidFill>
                  <a:schemeClr val="lt1"/>
                </a:solidFill>
                <a:latin typeface="Montserrat Medium"/>
                <a:ea typeface="Montserrat Medium"/>
                <a:cs typeface="Montserrat Medium"/>
                <a:sym typeface="Montserrat Medium"/>
              </a:rPr>
              <a:t>pone su hogar y crea momentos memorables que luego se transforman en recuerdos inolvidables.</a:t>
            </a:r>
            <a:endParaRPr sz="800">
              <a:solidFill>
                <a:schemeClr val="lt1"/>
              </a:solidFill>
              <a:latin typeface="Montserrat Medium"/>
              <a:ea typeface="Montserrat Medium"/>
              <a:cs typeface="Montserrat Medium"/>
              <a:sym typeface="Montserrat Medium"/>
            </a:endParaRPr>
          </a:p>
        </p:txBody>
      </p:sp>
      <p:sp>
        <p:nvSpPr>
          <p:cNvPr id="110" name="Google Shape;110;p18"/>
          <p:cNvSpPr txBox="1"/>
          <p:nvPr/>
        </p:nvSpPr>
        <p:spPr>
          <a:xfrm>
            <a:off x="603525" y="3024725"/>
            <a:ext cx="28713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IDEA</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es-419" sz="800">
                <a:solidFill>
                  <a:schemeClr val="lt1"/>
                </a:solidFill>
                <a:latin typeface="Montserrat Medium"/>
                <a:ea typeface="Montserrat Medium"/>
                <a:cs typeface="Montserrat Medium"/>
                <a:sym typeface="Montserrat Medium"/>
              </a:rPr>
              <a:t>Creamos una iniciativa en México para incentivar el consumo responsable de envases de vidrio, mediante su depósito, después sea reciclado y lograr su reutilización. </a:t>
            </a:r>
            <a:endParaRPr sz="800">
              <a:solidFill>
                <a:schemeClr val="lt1"/>
              </a:solidFill>
              <a:latin typeface="Montserrat Medium"/>
              <a:ea typeface="Montserrat Medium"/>
              <a:cs typeface="Montserrat Medium"/>
              <a:sym typeface="Montserrat Medium"/>
            </a:endParaRPr>
          </a:p>
        </p:txBody>
      </p:sp>
      <p:pic>
        <p:nvPicPr>
          <p:cNvPr id="111" name="Google Shape;111;p18"/>
          <p:cNvPicPr preferRelativeResize="0"/>
          <p:nvPr/>
        </p:nvPicPr>
        <p:blipFill>
          <a:blip r:embed="rId6">
            <a:alphaModFix/>
          </a:blip>
          <a:stretch>
            <a:fillRect/>
          </a:stretch>
        </p:blipFill>
        <p:spPr>
          <a:xfrm>
            <a:off x="1126950" y="220301"/>
            <a:ext cx="1319076" cy="1146485"/>
          </a:xfrm>
          <a:prstGeom prst="rect">
            <a:avLst/>
          </a:prstGeom>
          <a:noFill/>
          <a:ln>
            <a:noFill/>
          </a:ln>
        </p:spPr>
      </p:pic>
      <p:grpSp>
        <p:nvGrpSpPr>
          <p:cNvPr id="112" name="Google Shape;112;p18"/>
          <p:cNvGrpSpPr/>
          <p:nvPr/>
        </p:nvGrpSpPr>
        <p:grpSpPr>
          <a:xfrm>
            <a:off x="1351992" y="1317646"/>
            <a:ext cx="869007" cy="243925"/>
            <a:chOff x="1279251" y="1393200"/>
            <a:chExt cx="831426" cy="233376"/>
          </a:xfrm>
        </p:grpSpPr>
        <p:pic>
          <p:nvPicPr>
            <p:cNvPr id="113" name="Google Shape;113;p18"/>
            <p:cNvPicPr preferRelativeResize="0"/>
            <p:nvPr/>
          </p:nvPicPr>
          <p:blipFill>
            <a:blip r:embed="rId5">
              <a:alphaModFix/>
            </a:blip>
            <a:stretch>
              <a:fillRect/>
            </a:stretch>
          </p:blipFill>
          <p:spPr>
            <a:xfrm>
              <a:off x="1477102" y="1393200"/>
              <a:ext cx="448927" cy="233376"/>
            </a:xfrm>
            <a:prstGeom prst="rect">
              <a:avLst/>
            </a:prstGeom>
            <a:noFill/>
            <a:ln>
              <a:noFill/>
            </a:ln>
            <a:effectLst>
              <a:outerShdw blurRad="57150" rotWithShape="0" algn="bl" dir="5400000" dist="19050">
                <a:srgbClr val="41FF41">
                  <a:alpha val="50000"/>
                </a:srgbClr>
              </a:outerShdw>
            </a:effectLst>
          </p:spPr>
        </p:pic>
        <p:cxnSp>
          <p:nvCxnSpPr>
            <p:cNvPr id="114" name="Google Shape;114;p18"/>
            <p:cNvCxnSpPr/>
            <p:nvPr/>
          </p:nvCxnSpPr>
          <p:spPr>
            <a:xfrm>
              <a:off x="1279251" y="1594108"/>
              <a:ext cx="150600" cy="0"/>
            </a:xfrm>
            <a:prstGeom prst="straightConnector1">
              <a:avLst/>
            </a:prstGeom>
            <a:noFill/>
            <a:ln cap="flat" cmpd="sng" w="9525">
              <a:solidFill>
                <a:schemeClr val="lt1"/>
              </a:solidFill>
              <a:prstDash val="solid"/>
              <a:round/>
              <a:headEnd len="med" w="med" type="none"/>
              <a:tailEnd len="med" w="med" type="none"/>
            </a:ln>
          </p:spPr>
        </p:cxnSp>
        <p:cxnSp>
          <p:nvCxnSpPr>
            <p:cNvPr id="115" name="Google Shape;115;p18"/>
            <p:cNvCxnSpPr/>
            <p:nvPr/>
          </p:nvCxnSpPr>
          <p:spPr>
            <a:xfrm>
              <a:off x="1960077" y="1594108"/>
              <a:ext cx="150600" cy="0"/>
            </a:xfrm>
            <a:prstGeom prst="straightConnector1">
              <a:avLst/>
            </a:prstGeom>
            <a:noFill/>
            <a:ln cap="flat" cmpd="sng" w="9525">
              <a:solidFill>
                <a:schemeClr val="lt1"/>
              </a:solidFill>
              <a:prstDash val="solid"/>
              <a:round/>
              <a:headEnd len="med" w="med" type="none"/>
              <a:tailEnd len="med" w="med" type="none"/>
            </a:ln>
          </p:spPr>
        </p:cxnSp>
      </p:grpSp>
      <p:pic>
        <p:nvPicPr>
          <p:cNvPr id="116" name="Google Shape;116;p18"/>
          <p:cNvPicPr preferRelativeResize="0"/>
          <p:nvPr/>
        </p:nvPicPr>
        <p:blipFill rotWithShape="1">
          <a:blip r:embed="rId7">
            <a:alphaModFix/>
          </a:blip>
          <a:srcRect b="0" l="36171" r="36115" t="0"/>
          <a:stretch/>
        </p:blipFill>
        <p:spPr>
          <a:xfrm>
            <a:off x="3692650" y="708875"/>
            <a:ext cx="1996450" cy="4052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4">
            <a:alphaModFix/>
          </a:blip>
          <a:srcRect b="24587" l="0" r="74904" t="24592"/>
          <a:stretch/>
        </p:blipFill>
        <p:spPr>
          <a:xfrm>
            <a:off x="2502375" y="1762701"/>
            <a:ext cx="979075" cy="1115251"/>
          </a:xfrm>
          <a:prstGeom prst="rect">
            <a:avLst/>
          </a:prstGeom>
          <a:noFill/>
          <a:ln>
            <a:noFill/>
          </a:ln>
          <a:effectLst>
            <a:outerShdw blurRad="257175" rotWithShape="0" algn="bl" dir="5400000" dist="19050">
              <a:srgbClr val="41FF41">
                <a:alpha val="50000"/>
              </a:srgbClr>
            </a:outerShdw>
          </a:effectLst>
        </p:spPr>
      </p:pic>
      <p:sp>
        <p:nvSpPr>
          <p:cNvPr id="122" name="Google Shape;122;p19"/>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23" name="Google Shape;123;p19"/>
          <p:cNvPicPr preferRelativeResize="0"/>
          <p:nvPr/>
        </p:nvPicPr>
        <p:blipFill>
          <a:blip r:embed="rId5">
            <a:alphaModFix/>
          </a:blip>
          <a:stretch>
            <a:fillRect/>
          </a:stretch>
        </p:blipFill>
        <p:spPr>
          <a:xfrm rot="-5400000">
            <a:off x="-719213" y="2538412"/>
            <a:ext cx="1749827" cy="66650"/>
          </a:xfrm>
          <a:prstGeom prst="rect">
            <a:avLst/>
          </a:prstGeom>
          <a:noFill/>
          <a:ln>
            <a:noFill/>
          </a:ln>
        </p:spPr>
      </p:pic>
      <p:pic>
        <p:nvPicPr>
          <p:cNvPr id="124" name="Google Shape;124;p19"/>
          <p:cNvPicPr preferRelativeResize="0"/>
          <p:nvPr/>
        </p:nvPicPr>
        <p:blipFill>
          <a:blip r:embed="rId6">
            <a:alphaModFix/>
          </a:blip>
          <a:stretch>
            <a:fillRect/>
          </a:stretch>
        </p:blipFill>
        <p:spPr>
          <a:xfrm>
            <a:off x="8751823" y="56198"/>
            <a:ext cx="315576" cy="164101"/>
          </a:xfrm>
          <a:prstGeom prst="rect">
            <a:avLst/>
          </a:prstGeom>
          <a:noFill/>
          <a:ln>
            <a:noFill/>
          </a:ln>
        </p:spPr>
      </p:pic>
      <p:pic>
        <p:nvPicPr>
          <p:cNvPr id="125" name="Google Shape;125;p19"/>
          <p:cNvPicPr preferRelativeResize="0"/>
          <p:nvPr/>
        </p:nvPicPr>
        <p:blipFill>
          <a:blip r:embed="rId7">
            <a:alphaModFix/>
          </a:blip>
          <a:stretch>
            <a:fillRect/>
          </a:stretch>
        </p:blipFill>
        <p:spPr>
          <a:xfrm>
            <a:off x="1161345" y="1609026"/>
            <a:ext cx="173901" cy="183533"/>
          </a:xfrm>
          <a:prstGeom prst="rect">
            <a:avLst/>
          </a:prstGeom>
          <a:noFill/>
          <a:ln>
            <a:noFill/>
          </a:ln>
        </p:spPr>
      </p:pic>
      <p:cxnSp>
        <p:nvCxnSpPr>
          <p:cNvPr id="126" name="Google Shape;126;p19"/>
          <p:cNvCxnSpPr/>
          <p:nvPr/>
        </p:nvCxnSpPr>
        <p:spPr>
          <a:xfrm>
            <a:off x="1689832" y="2290507"/>
            <a:ext cx="936900" cy="0"/>
          </a:xfrm>
          <a:prstGeom prst="straightConnector1">
            <a:avLst/>
          </a:prstGeom>
          <a:noFill/>
          <a:ln cap="flat" cmpd="sng" w="9525">
            <a:solidFill>
              <a:srgbClr val="41FF41"/>
            </a:solidFill>
            <a:prstDash val="dot"/>
            <a:round/>
            <a:headEnd len="med" w="med" type="none"/>
            <a:tailEnd len="med" w="med" type="none"/>
          </a:ln>
        </p:spPr>
      </p:cxnSp>
      <p:sp>
        <p:nvSpPr>
          <p:cNvPr id="127" name="Google Shape;127;p19"/>
          <p:cNvSpPr txBox="1"/>
          <p:nvPr/>
        </p:nvSpPr>
        <p:spPr>
          <a:xfrm>
            <a:off x="853534" y="2767179"/>
            <a:ext cx="80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Anfitrión</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s-419" sz="800">
                <a:solidFill>
                  <a:schemeClr val="lt1"/>
                </a:solidFill>
                <a:latin typeface="Montserrat Light"/>
                <a:ea typeface="Montserrat Light"/>
                <a:cs typeface="Montserrat Light"/>
                <a:sym typeface="Montserrat Light"/>
              </a:rPr>
              <a:t>momento de la fiesta</a:t>
            </a:r>
            <a:endParaRPr b="1" sz="800">
              <a:solidFill>
                <a:schemeClr val="lt1"/>
              </a:solidFill>
              <a:latin typeface="Montserrat"/>
              <a:ea typeface="Montserrat"/>
              <a:cs typeface="Montserrat"/>
              <a:sym typeface="Montserrat"/>
            </a:endParaRPr>
          </a:p>
        </p:txBody>
      </p:sp>
      <p:sp>
        <p:nvSpPr>
          <p:cNvPr id="128" name="Google Shape;128;p19"/>
          <p:cNvSpPr txBox="1"/>
          <p:nvPr/>
        </p:nvSpPr>
        <p:spPr>
          <a:xfrm>
            <a:off x="2684667" y="2767179"/>
            <a:ext cx="93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Anfitrión</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s-419" sz="800">
                <a:solidFill>
                  <a:schemeClr val="lt1"/>
                </a:solidFill>
                <a:latin typeface="Montserrat Light"/>
                <a:ea typeface="Montserrat Light"/>
                <a:cs typeface="Montserrat Light"/>
                <a:sym typeface="Montserrat Light"/>
              </a:rPr>
              <a:t>recolectar, separar, limpiar, escanear QR y  guardar en </a:t>
            </a:r>
            <a:r>
              <a:rPr b="1" lang="es-419" sz="800">
                <a:solidFill>
                  <a:schemeClr val="lt1"/>
                </a:solidFill>
                <a:latin typeface="Montserrat"/>
                <a:ea typeface="Montserrat"/>
                <a:cs typeface="Montserrat"/>
                <a:sym typeface="Montserrat"/>
              </a:rPr>
              <a:t>Green Bag</a:t>
            </a:r>
            <a:endParaRPr b="1" sz="800">
              <a:solidFill>
                <a:schemeClr val="lt1"/>
              </a:solidFill>
              <a:latin typeface="Montserrat"/>
              <a:ea typeface="Montserrat"/>
              <a:cs typeface="Montserrat"/>
              <a:sym typeface="Montserrat"/>
            </a:endParaRPr>
          </a:p>
        </p:txBody>
      </p:sp>
      <p:cxnSp>
        <p:nvCxnSpPr>
          <p:cNvPr id="129" name="Google Shape;129;p19"/>
          <p:cNvCxnSpPr/>
          <p:nvPr/>
        </p:nvCxnSpPr>
        <p:spPr>
          <a:xfrm>
            <a:off x="3411752" y="2290507"/>
            <a:ext cx="936900" cy="0"/>
          </a:xfrm>
          <a:prstGeom prst="straightConnector1">
            <a:avLst/>
          </a:prstGeom>
          <a:noFill/>
          <a:ln cap="flat" cmpd="sng" w="9525">
            <a:solidFill>
              <a:srgbClr val="41FF41"/>
            </a:solidFill>
            <a:prstDash val="dot"/>
            <a:round/>
            <a:headEnd len="med" w="med" type="none"/>
            <a:tailEnd len="med" w="med" type="none"/>
          </a:ln>
        </p:spPr>
      </p:cxnSp>
      <p:cxnSp>
        <p:nvCxnSpPr>
          <p:cNvPr id="130" name="Google Shape;130;p19"/>
          <p:cNvCxnSpPr/>
          <p:nvPr/>
        </p:nvCxnSpPr>
        <p:spPr>
          <a:xfrm>
            <a:off x="5108105" y="2290507"/>
            <a:ext cx="936900" cy="0"/>
          </a:xfrm>
          <a:prstGeom prst="straightConnector1">
            <a:avLst/>
          </a:prstGeom>
          <a:noFill/>
          <a:ln cap="flat" cmpd="sng" w="9525">
            <a:solidFill>
              <a:srgbClr val="41FF41"/>
            </a:solidFill>
            <a:prstDash val="dot"/>
            <a:round/>
            <a:headEnd len="med" w="med" type="none"/>
            <a:tailEnd len="med" w="med" type="none"/>
          </a:ln>
        </p:spPr>
      </p:cxnSp>
      <p:cxnSp>
        <p:nvCxnSpPr>
          <p:cNvPr id="131" name="Google Shape;131;p19"/>
          <p:cNvCxnSpPr/>
          <p:nvPr/>
        </p:nvCxnSpPr>
        <p:spPr>
          <a:xfrm>
            <a:off x="6846634" y="2290507"/>
            <a:ext cx="936900" cy="0"/>
          </a:xfrm>
          <a:prstGeom prst="straightConnector1">
            <a:avLst/>
          </a:prstGeom>
          <a:noFill/>
          <a:ln cap="flat" cmpd="sng" w="9525">
            <a:solidFill>
              <a:srgbClr val="41FF41"/>
            </a:solidFill>
            <a:prstDash val="dot"/>
            <a:round/>
            <a:headEnd len="med" w="med" type="none"/>
            <a:tailEnd len="med" w="med" type="none"/>
          </a:ln>
        </p:spPr>
      </p:cxnSp>
      <p:sp>
        <p:nvSpPr>
          <p:cNvPr id="132" name="Google Shape;132;p19"/>
          <p:cNvSpPr txBox="1"/>
          <p:nvPr/>
        </p:nvSpPr>
        <p:spPr>
          <a:xfrm>
            <a:off x="4282986" y="2767179"/>
            <a:ext cx="93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Anfitrión</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s-419" sz="800">
                <a:solidFill>
                  <a:schemeClr val="lt1"/>
                </a:solidFill>
                <a:latin typeface="Montserrat Light"/>
                <a:ea typeface="Montserrat Light"/>
                <a:cs typeface="Montserrat Light"/>
                <a:sym typeface="Montserrat Light"/>
              </a:rPr>
              <a:t>depositar en </a:t>
            </a:r>
            <a:r>
              <a:rPr b="1" lang="es-419" sz="800">
                <a:solidFill>
                  <a:schemeClr val="lt1"/>
                </a:solidFill>
                <a:latin typeface="Montserrat"/>
                <a:ea typeface="Montserrat"/>
                <a:cs typeface="Montserrat"/>
                <a:sym typeface="Montserrat"/>
              </a:rPr>
              <a:t>Green Box</a:t>
            </a:r>
            <a:endParaRPr b="1" sz="800">
              <a:solidFill>
                <a:schemeClr val="lt1"/>
              </a:solidFill>
              <a:latin typeface="Montserrat"/>
              <a:ea typeface="Montserrat"/>
              <a:cs typeface="Montserrat"/>
              <a:sym typeface="Montserrat"/>
            </a:endParaRPr>
          </a:p>
        </p:txBody>
      </p:sp>
      <p:sp>
        <p:nvSpPr>
          <p:cNvPr id="133" name="Google Shape;133;p19"/>
          <p:cNvSpPr txBox="1"/>
          <p:nvPr/>
        </p:nvSpPr>
        <p:spPr>
          <a:xfrm>
            <a:off x="6081999" y="2767179"/>
            <a:ext cx="9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800">
                <a:solidFill>
                  <a:schemeClr val="lt1"/>
                </a:solidFill>
                <a:latin typeface="Montserrat"/>
                <a:ea typeface="Montserrat"/>
                <a:cs typeface="Montserrat"/>
                <a:sym typeface="Montserrat"/>
              </a:rPr>
              <a:t>Green App</a:t>
            </a:r>
            <a:endParaRPr sz="8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b="1" lang="es-419" sz="800">
                <a:solidFill>
                  <a:schemeClr val="lt1"/>
                </a:solidFill>
                <a:latin typeface="Montserrat"/>
                <a:ea typeface="Montserrat"/>
                <a:cs typeface="Montserrat"/>
                <a:sym typeface="Montserrat"/>
              </a:rPr>
              <a:t>GREEN STARS</a:t>
            </a:r>
            <a:r>
              <a:rPr lang="es-419" sz="800">
                <a:solidFill>
                  <a:schemeClr val="lt1"/>
                </a:solidFill>
                <a:latin typeface="Montserrat Light"/>
                <a:ea typeface="Montserrat Light"/>
                <a:cs typeface="Montserrat Light"/>
                <a:sym typeface="Montserrat Light"/>
              </a:rPr>
              <a:t> -→ Rewards -→ </a:t>
            </a:r>
            <a:r>
              <a:rPr b="1" lang="es-419" sz="800">
                <a:solidFill>
                  <a:schemeClr val="lt1"/>
                </a:solidFill>
                <a:latin typeface="Montserrat"/>
                <a:ea typeface="Montserrat"/>
                <a:cs typeface="Montserrat"/>
                <a:sym typeface="Montserrat"/>
              </a:rPr>
              <a:t>GREEN TEAM</a:t>
            </a:r>
            <a:endParaRPr b="1" sz="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Light"/>
              <a:ea typeface="Montserrat Light"/>
              <a:cs typeface="Montserrat Light"/>
              <a:sym typeface="Montserrat Light"/>
            </a:endParaRPr>
          </a:p>
        </p:txBody>
      </p:sp>
      <p:sp>
        <p:nvSpPr>
          <p:cNvPr id="134" name="Google Shape;134;p19"/>
          <p:cNvSpPr txBox="1"/>
          <p:nvPr/>
        </p:nvSpPr>
        <p:spPr>
          <a:xfrm>
            <a:off x="820275" y="585675"/>
            <a:ext cx="2388000" cy="7233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s-419" sz="3500">
                <a:solidFill>
                  <a:schemeClr val="lt1"/>
                </a:solidFill>
                <a:latin typeface="EB Garamond ExtraBold"/>
                <a:ea typeface="EB Garamond ExtraBold"/>
                <a:cs typeface="EB Garamond ExtraBold"/>
                <a:sym typeface="EB Garamond ExtraBold"/>
              </a:rPr>
              <a:t>del Hero</a:t>
            </a:r>
            <a:endParaRPr sz="3500">
              <a:solidFill>
                <a:schemeClr val="lt1"/>
              </a:solidFill>
              <a:latin typeface="EB Garamond ExtraBold"/>
              <a:ea typeface="EB Garamond ExtraBold"/>
              <a:cs typeface="EB Garamond ExtraBold"/>
              <a:sym typeface="EB Garamond ExtraBold"/>
            </a:endParaRPr>
          </a:p>
        </p:txBody>
      </p:sp>
      <p:sp>
        <p:nvSpPr>
          <p:cNvPr id="135" name="Google Shape;135;p19"/>
          <p:cNvSpPr txBox="1"/>
          <p:nvPr/>
        </p:nvSpPr>
        <p:spPr>
          <a:xfrm>
            <a:off x="397715" y="114900"/>
            <a:ext cx="1686000" cy="7233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s-419" sz="3500">
                <a:solidFill>
                  <a:schemeClr val="lt1"/>
                </a:solidFill>
                <a:latin typeface="EB Garamond ExtraBold"/>
                <a:ea typeface="EB Garamond ExtraBold"/>
                <a:cs typeface="EB Garamond ExtraBold"/>
                <a:sym typeface="EB Garamond ExtraBold"/>
              </a:rPr>
              <a:t>Journey</a:t>
            </a:r>
            <a:endParaRPr sz="3500">
              <a:solidFill>
                <a:schemeClr val="lt1"/>
              </a:solidFill>
              <a:latin typeface="EB Garamond ExtraBold"/>
              <a:ea typeface="EB Garamond ExtraBold"/>
              <a:cs typeface="EB Garamond ExtraBold"/>
              <a:sym typeface="EB Garamond ExtraBold"/>
            </a:endParaRPr>
          </a:p>
        </p:txBody>
      </p:sp>
      <p:pic>
        <p:nvPicPr>
          <p:cNvPr id="136" name="Google Shape;136;p19"/>
          <p:cNvPicPr preferRelativeResize="0"/>
          <p:nvPr/>
        </p:nvPicPr>
        <p:blipFill rotWithShape="1">
          <a:blip r:embed="rId8">
            <a:alphaModFix/>
          </a:blip>
          <a:srcRect b="28509" l="1618" r="73254" t="26309"/>
          <a:stretch/>
        </p:blipFill>
        <p:spPr>
          <a:xfrm>
            <a:off x="774825" y="1825159"/>
            <a:ext cx="979066" cy="990338"/>
          </a:xfrm>
          <a:prstGeom prst="rect">
            <a:avLst/>
          </a:prstGeom>
          <a:noFill/>
          <a:ln>
            <a:noFill/>
          </a:ln>
          <a:effectLst>
            <a:outerShdw blurRad="400050" rotWithShape="0" algn="bl" dir="5400000" dist="19050">
              <a:srgbClr val="41FF41">
                <a:alpha val="50000"/>
              </a:srgbClr>
            </a:outerShdw>
          </a:effectLst>
        </p:spPr>
      </p:pic>
      <p:pic>
        <p:nvPicPr>
          <p:cNvPr id="137" name="Google Shape;137;p19"/>
          <p:cNvPicPr preferRelativeResize="0"/>
          <p:nvPr/>
        </p:nvPicPr>
        <p:blipFill rotWithShape="1">
          <a:blip r:embed="rId9">
            <a:alphaModFix/>
          </a:blip>
          <a:srcRect b="0" l="5815" r="4305" t="0"/>
          <a:stretch/>
        </p:blipFill>
        <p:spPr>
          <a:xfrm>
            <a:off x="3146577" y="1825141"/>
            <a:ext cx="742502" cy="823268"/>
          </a:xfrm>
          <a:prstGeom prst="rect">
            <a:avLst/>
          </a:prstGeom>
          <a:noFill/>
          <a:ln>
            <a:noFill/>
          </a:ln>
        </p:spPr>
      </p:pic>
      <p:pic>
        <p:nvPicPr>
          <p:cNvPr id="138" name="Google Shape;138;p19"/>
          <p:cNvPicPr preferRelativeResize="0"/>
          <p:nvPr/>
        </p:nvPicPr>
        <p:blipFill>
          <a:blip r:embed="rId10">
            <a:alphaModFix/>
          </a:blip>
          <a:stretch>
            <a:fillRect/>
          </a:stretch>
        </p:blipFill>
        <p:spPr>
          <a:xfrm>
            <a:off x="3765700" y="1990425"/>
            <a:ext cx="277150" cy="492701"/>
          </a:xfrm>
          <a:prstGeom prst="rect">
            <a:avLst/>
          </a:prstGeom>
          <a:noFill/>
          <a:ln>
            <a:noFill/>
          </a:ln>
        </p:spPr>
      </p:pic>
      <p:pic>
        <p:nvPicPr>
          <p:cNvPr id="139" name="Google Shape;139;p19"/>
          <p:cNvPicPr preferRelativeResize="0"/>
          <p:nvPr/>
        </p:nvPicPr>
        <p:blipFill rotWithShape="1">
          <a:blip r:embed="rId11">
            <a:alphaModFix/>
          </a:blip>
          <a:srcRect b="0" l="20431" r="25871" t="0"/>
          <a:stretch/>
        </p:blipFill>
        <p:spPr>
          <a:xfrm>
            <a:off x="4320488" y="1822053"/>
            <a:ext cx="936900" cy="981300"/>
          </a:xfrm>
          <a:prstGeom prst="ellipse">
            <a:avLst/>
          </a:prstGeom>
          <a:noFill/>
          <a:ln cap="flat" cmpd="sng" w="19050">
            <a:solidFill>
              <a:srgbClr val="41FF41"/>
            </a:solidFill>
            <a:prstDash val="solid"/>
            <a:round/>
            <a:headEnd len="sm" w="sm" type="none"/>
            <a:tailEnd len="sm" w="sm" type="none"/>
          </a:ln>
          <a:effectLst>
            <a:outerShdw blurRad="114300" rotWithShape="0" algn="bl" dir="5400000" dist="19050">
              <a:srgbClr val="41FF41">
                <a:alpha val="50000"/>
              </a:srgbClr>
            </a:outerShdw>
          </a:effectLst>
        </p:spPr>
      </p:pic>
      <p:pic>
        <p:nvPicPr>
          <p:cNvPr id="140" name="Google Shape;140;p19"/>
          <p:cNvPicPr preferRelativeResize="0"/>
          <p:nvPr/>
        </p:nvPicPr>
        <p:blipFill rotWithShape="1">
          <a:blip r:embed="rId12">
            <a:alphaModFix/>
          </a:blip>
          <a:srcRect b="-9637" l="-9637" r="-9637" t="-9637"/>
          <a:stretch/>
        </p:blipFill>
        <p:spPr>
          <a:xfrm>
            <a:off x="5640849" y="1381100"/>
            <a:ext cx="1752450" cy="1878449"/>
          </a:xfrm>
          <a:prstGeom prst="rect">
            <a:avLst/>
          </a:prstGeom>
          <a:noFill/>
          <a:ln>
            <a:noFill/>
          </a:ln>
        </p:spPr>
      </p:pic>
      <p:pic>
        <p:nvPicPr>
          <p:cNvPr id="141" name="Google Shape;141;p19"/>
          <p:cNvPicPr preferRelativeResize="0"/>
          <p:nvPr/>
        </p:nvPicPr>
        <p:blipFill rotWithShape="1">
          <a:blip r:embed="rId13">
            <a:alphaModFix/>
          </a:blip>
          <a:srcRect b="31075" l="1371" r="74932" t="26851"/>
          <a:stretch/>
        </p:blipFill>
        <p:spPr>
          <a:xfrm>
            <a:off x="7671641" y="1767150"/>
            <a:ext cx="1047994" cy="1046701"/>
          </a:xfrm>
          <a:prstGeom prst="rect">
            <a:avLst/>
          </a:prstGeom>
          <a:noFill/>
          <a:ln>
            <a:noFill/>
          </a:ln>
          <a:effectLst>
            <a:outerShdw blurRad="242888" rotWithShape="0" algn="bl" dir="5400000" dist="19050">
              <a:srgbClr val="41FF41">
                <a:alpha val="58000"/>
              </a:srgbClr>
            </a:outerShdw>
          </a:effectLst>
        </p:spPr>
      </p:pic>
      <p:sp>
        <p:nvSpPr>
          <p:cNvPr id="142" name="Google Shape;142;p19"/>
          <p:cNvSpPr txBox="1"/>
          <p:nvPr/>
        </p:nvSpPr>
        <p:spPr>
          <a:xfrm>
            <a:off x="7727199" y="2815504"/>
            <a:ext cx="93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800">
                <a:solidFill>
                  <a:schemeClr val="lt1"/>
                </a:solidFill>
                <a:latin typeface="Montserrat Light"/>
                <a:ea typeface="Montserrat Light"/>
                <a:cs typeface="Montserrat Light"/>
                <a:sym typeface="Montserrat Light"/>
              </a:rPr>
              <a:t>Invitar a ser un </a:t>
            </a:r>
            <a:r>
              <a:rPr b="1" lang="es-419" sz="800">
                <a:solidFill>
                  <a:schemeClr val="lt1"/>
                </a:solidFill>
                <a:latin typeface="Montserrat"/>
                <a:ea typeface="Montserrat"/>
                <a:cs typeface="Montserrat"/>
                <a:sym typeface="Montserrat"/>
              </a:rPr>
              <a:t>GREEN HERO</a:t>
            </a:r>
            <a:endParaRPr b="1" sz="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Light"/>
              <a:ea typeface="Montserrat Light"/>
              <a:cs typeface="Montserrat Light"/>
              <a:sym typeface="Montserrat Light"/>
            </a:endParaRPr>
          </a:p>
        </p:txBody>
      </p:sp>
      <p:pic>
        <p:nvPicPr>
          <p:cNvPr id="143" name="Google Shape;143;p19"/>
          <p:cNvPicPr preferRelativeResize="0"/>
          <p:nvPr/>
        </p:nvPicPr>
        <p:blipFill>
          <a:blip r:embed="rId14">
            <a:alphaModFix/>
          </a:blip>
          <a:stretch>
            <a:fillRect/>
          </a:stretch>
        </p:blipFill>
        <p:spPr>
          <a:xfrm>
            <a:off x="8055823" y="3177665"/>
            <a:ext cx="461348" cy="4009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4">
            <a:alphaModFix amt="24000"/>
          </a:blip>
          <a:srcRect b="0" l="23605" r="0" t="0"/>
          <a:stretch/>
        </p:blipFill>
        <p:spPr>
          <a:xfrm>
            <a:off x="2158695" y="0"/>
            <a:ext cx="6985306" cy="5143500"/>
          </a:xfrm>
          <a:prstGeom prst="rect">
            <a:avLst/>
          </a:prstGeom>
          <a:noFill/>
          <a:ln>
            <a:noFill/>
          </a:ln>
        </p:spPr>
      </p:pic>
      <p:sp>
        <p:nvSpPr>
          <p:cNvPr id="149" name="Google Shape;149;p20"/>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50" name="Google Shape;150;p20"/>
          <p:cNvPicPr preferRelativeResize="0"/>
          <p:nvPr/>
        </p:nvPicPr>
        <p:blipFill>
          <a:blip r:embed="rId5">
            <a:alphaModFix/>
          </a:blip>
          <a:stretch>
            <a:fillRect/>
          </a:stretch>
        </p:blipFill>
        <p:spPr>
          <a:xfrm rot="-5400000">
            <a:off x="-719213" y="2538412"/>
            <a:ext cx="1749827" cy="66650"/>
          </a:xfrm>
          <a:prstGeom prst="rect">
            <a:avLst/>
          </a:prstGeom>
          <a:noFill/>
          <a:ln>
            <a:noFill/>
          </a:ln>
        </p:spPr>
      </p:pic>
      <p:pic>
        <p:nvPicPr>
          <p:cNvPr id="151" name="Google Shape;151;p20"/>
          <p:cNvPicPr preferRelativeResize="0"/>
          <p:nvPr/>
        </p:nvPicPr>
        <p:blipFill>
          <a:blip r:embed="rId6">
            <a:alphaModFix/>
          </a:blip>
          <a:stretch>
            <a:fillRect/>
          </a:stretch>
        </p:blipFill>
        <p:spPr>
          <a:xfrm>
            <a:off x="8751823" y="56198"/>
            <a:ext cx="315576" cy="164101"/>
          </a:xfrm>
          <a:prstGeom prst="rect">
            <a:avLst/>
          </a:prstGeom>
          <a:noFill/>
          <a:ln>
            <a:noFill/>
          </a:ln>
        </p:spPr>
      </p:pic>
      <p:sp>
        <p:nvSpPr>
          <p:cNvPr id="152" name="Google Shape;152;p20"/>
          <p:cNvSpPr txBox="1"/>
          <p:nvPr/>
        </p:nvSpPr>
        <p:spPr>
          <a:xfrm>
            <a:off x="3219677" y="978800"/>
            <a:ext cx="1038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Green Access</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rPr lang="es-419" sz="700">
                <a:solidFill>
                  <a:schemeClr val="lt1"/>
                </a:solidFill>
                <a:latin typeface="Montserrat"/>
                <a:ea typeface="Montserrat"/>
                <a:cs typeface="Montserrat"/>
                <a:sym typeface="Montserrat"/>
              </a:rPr>
              <a:t>Acceso a los mejores eventos</a:t>
            </a:r>
            <a:endParaRPr sz="700">
              <a:solidFill>
                <a:schemeClr val="lt1"/>
              </a:solidFill>
              <a:latin typeface="Montserrat"/>
              <a:ea typeface="Montserrat"/>
              <a:cs typeface="Montserrat"/>
              <a:sym typeface="Montserrat"/>
            </a:endParaRPr>
          </a:p>
        </p:txBody>
      </p:sp>
      <p:sp>
        <p:nvSpPr>
          <p:cNvPr id="153" name="Google Shape;153;p20"/>
          <p:cNvSpPr txBox="1"/>
          <p:nvPr/>
        </p:nvSpPr>
        <p:spPr>
          <a:xfrm>
            <a:off x="1031462" y="4037650"/>
            <a:ext cx="119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Green Bag</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s-419" sz="700">
                <a:solidFill>
                  <a:schemeClr val="lt1"/>
                </a:solidFill>
                <a:latin typeface="Montserrat Light"/>
                <a:ea typeface="Montserrat Light"/>
                <a:cs typeface="Montserrat Light"/>
                <a:sym typeface="Montserrat Light"/>
              </a:rPr>
              <a:t>Lorem Ipsum</a:t>
            </a:r>
            <a:endParaRPr sz="700">
              <a:solidFill>
                <a:schemeClr val="lt1"/>
              </a:solidFill>
              <a:latin typeface="Montserrat Light"/>
              <a:ea typeface="Montserrat Light"/>
              <a:cs typeface="Montserrat Light"/>
              <a:sym typeface="Montserrat Light"/>
            </a:endParaRPr>
          </a:p>
        </p:txBody>
      </p:sp>
      <p:pic>
        <p:nvPicPr>
          <p:cNvPr id="154" name="Google Shape;154;p20"/>
          <p:cNvPicPr preferRelativeResize="0"/>
          <p:nvPr/>
        </p:nvPicPr>
        <p:blipFill rotWithShape="1">
          <a:blip r:embed="rId7">
            <a:alphaModFix/>
          </a:blip>
          <a:srcRect b="0" l="5815" r="4305" t="0"/>
          <a:stretch/>
        </p:blipFill>
        <p:spPr>
          <a:xfrm>
            <a:off x="1879925" y="2016776"/>
            <a:ext cx="2562601" cy="2841348"/>
          </a:xfrm>
          <a:prstGeom prst="rect">
            <a:avLst/>
          </a:prstGeom>
          <a:noFill/>
          <a:ln>
            <a:noFill/>
          </a:ln>
        </p:spPr>
      </p:pic>
      <p:pic>
        <p:nvPicPr>
          <p:cNvPr id="155" name="Google Shape;155;p20"/>
          <p:cNvPicPr preferRelativeResize="0"/>
          <p:nvPr/>
        </p:nvPicPr>
        <p:blipFill rotWithShape="1">
          <a:blip r:embed="rId8">
            <a:alphaModFix/>
          </a:blip>
          <a:srcRect b="0" l="6903" r="6903" t="0"/>
          <a:stretch/>
        </p:blipFill>
        <p:spPr>
          <a:xfrm>
            <a:off x="7311922" y="2617325"/>
            <a:ext cx="1627255" cy="1749826"/>
          </a:xfrm>
          <a:prstGeom prst="rect">
            <a:avLst/>
          </a:prstGeom>
          <a:noFill/>
          <a:ln>
            <a:noFill/>
          </a:ln>
        </p:spPr>
      </p:pic>
      <p:pic>
        <p:nvPicPr>
          <p:cNvPr id="156" name="Google Shape;156;p20"/>
          <p:cNvPicPr preferRelativeResize="0"/>
          <p:nvPr/>
        </p:nvPicPr>
        <p:blipFill rotWithShape="1">
          <a:blip r:embed="rId9">
            <a:alphaModFix/>
          </a:blip>
          <a:srcRect b="21954" l="10992" r="10992" t="7677"/>
          <a:stretch/>
        </p:blipFill>
        <p:spPr>
          <a:xfrm>
            <a:off x="7443011" y="1471075"/>
            <a:ext cx="1398828" cy="879900"/>
          </a:xfrm>
          <a:prstGeom prst="rect">
            <a:avLst/>
          </a:prstGeom>
          <a:noFill/>
          <a:ln>
            <a:noFill/>
          </a:ln>
        </p:spPr>
      </p:pic>
      <p:pic>
        <p:nvPicPr>
          <p:cNvPr id="157" name="Google Shape;157;p20"/>
          <p:cNvPicPr preferRelativeResize="0"/>
          <p:nvPr/>
        </p:nvPicPr>
        <p:blipFill rotWithShape="1">
          <a:blip r:embed="rId10">
            <a:alphaModFix/>
          </a:blip>
          <a:srcRect b="4409" l="27078" r="32208" t="2367"/>
          <a:stretch/>
        </p:blipFill>
        <p:spPr>
          <a:xfrm>
            <a:off x="4497150" y="618675"/>
            <a:ext cx="2891227" cy="3723724"/>
          </a:xfrm>
          <a:prstGeom prst="rect">
            <a:avLst/>
          </a:prstGeom>
          <a:noFill/>
          <a:ln>
            <a:noFill/>
          </a:ln>
        </p:spPr>
      </p:pic>
      <p:sp>
        <p:nvSpPr>
          <p:cNvPr id="158" name="Google Shape;158;p20"/>
          <p:cNvSpPr txBox="1"/>
          <p:nvPr/>
        </p:nvSpPr>
        <p:spPr>
          <a:xfrm>
            <a:off x="7257826" y="434109"/>
            <a:ext cx="119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rPr b="1" lang="es-419" sz="700">
                <a:solidFill>
                  <a:schemeClr val="lt1"/>
                </a:solidFill>
                <a:latin typeface="Montserrat"/>
                <a:ea typeface="Montserrat"/>
                <a:cs typeface="Montserrat"/>
                <a:sym typeface="Montserrat"/>
              </a:rPr>
              <a:t>Green Kit</a:t>
            </a:r>
            <a:endParaRPr b="1" sz="7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lt1"/>
              </a:solidFill>
              <a:latin typeface="Montserrat Light"/>
              <a:ea typeface="Montserrat Light"/>
              <a:cs typeface="Montserrat Light"/>
              <a:sym typeface="Montserrat Light"/>
            </a:endParaRPr>
          </a:p>
          <a:p>
            <a:pPr indent="0" lvl="0" marL="0" rtl="0" algn="l">
              <a:spcBef>
                <a:spcPts val="0"/>
              </a:spcBef>
              <a:spcAft>
                <a:spcPts val="0"/>
              </a:spcAft>
              <a:buNone/>
            </a:pPr>
            <a:r>
              <a:rPr lang="es-419" sz="700">
                <a:solidFill>
                  <a:schemeClr val="lt1"/>
                </a:solidFill>
                <a:latin typeface="Montserrat Light"/>
                <a:ea typeface="Montserrat Light"/>
                <a:cs typeface="Montserrat Light"/>
                <a:sym typeface="Montserrat Light"/>
              </a:rPr>
              <a:t>Todo superhéroe necesita su kit para salvar el mundo. </a:t>
            </a:r>
            <a:endParaRPr sz="700">
              <a:solidFill>
                <a:schemeClr val="lt1"/>
              </a:solidFill>
              <a:latin typeface="Montserrat Light"/>
              <a:ea typeface="Montserrat Light"/>
              <a:cs typeface="Montserrat Light"/>
              <a:sym typeface="Montserrat Light"/>
            </a:endParaRPr>
          </a:p>
        </p:txBody>
      </p:sp>
      <p:cxnSp>
        <p:nvCxnSpPr>
          <p:cNvPr id="159" name="Google Shape;159;p20"/>
          <p:cNvCxnSpPr/>
          <p:nvPr/>
        </p:nvCxnSpPr>
        <p:spPr>
          <a:xfrm flipH="1" rot="10800000">
            <a:off x="6387921" y="684929"/>
            <a:ext cx="937200" cy="374700"/>
          </a:xfrm>
          <a:prstGeom prst="curvedConnector3">
            <a:avLst>
              <a:gd fmla="val 50000" name="adj1"/>
            </a:avLst>
          </a:prstGeom>
          <a:noFill/>
          <a:ln cap="flat" cmpd="sng" w="9525">
            <a:solidFill>
              <a:srgbClr val="41FF41"/>
            </a:solidFill>
            <a:prstDash val="dot"/>
            <a:round/>
            <a:headEnd len="med" w="med" type="none"/>
            <a:tailEnd len="med" w="med" type="none"/>
          </a:ln>
        </p:spPr>
      </p:cxnSp>
      <p:pic>
        <p:nvPicPr>
          <p:cNvPr id="160" name="Google Shape;160;p20"/>
          <p:cNvPicPr preferRelativeResize="0"/>
          <p:nvPr/>
        </p:nvPicPr>
        <p:blipFill>
          <a:blip r:embed="rId11">
            <a:alphaModFix/>
          </a:blip>
          <a:stretch>
            <a:fillRect/>
          </a:stretch>
        </p:blipFill>
        <p:spPr>
          <a:xfrm>
            <a:off x="679160" y="220298"/>
            <a:ext cx="1725924" cy="3068299"/>
          </a:xfrm>
          <a:prstGeom prst="rect">
            <a:avLst/>
          </a:prstGeom>
          <a:noFill/>
          <a:ln>
            <a:noFill/>
          </a:ln>
        </p:spPr>
      </p:pic>
      <p:pic>
        <p:nvPicPr>
          <p:cNvPr id="161" name="Google Shape;161;p20"/>
          <p:cNvPicPr preferRelativeResize="0"/>
          <p:nvPr/>
        </p:nvPicPr>
        <p:blipFill rotWithShape="1">
          <a:blip r:embed="rId12">
            <a:alphaModFix/>
          </a:blip>
          <a:srcRect b="0" l="32803" r="32810" t="0"/>
          <a:stretch/>
        </p:blipFill>
        <p:spPr>
          <a:xfrm>
            <a:off x="4311563" y="220300"/>
            <a:ext cx="749025" cy="2170899"/>
          </a:xfrm>
          <a:prstGeom prst="rect">
            <a:avLst/>
          </a:prstGeom>
          <a:noFill/>
          <a:ln>
            <a:noFill/>
          </a:ln>
          <a:effectLst>
            <a:outerShdw blurRad="242888" rotWithShape="0" algn="bl" dir="5400000" dist="19050">
              <a:srgbClr val="41FF41">
                <a:alpha val="19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21"/>
          <p:cNvPicPr preferRelativeResize="0"/>
          <p:nvPr/>
        </p:nvPicPr>
        <p:blipFill>
          <a:blip r:embed="rId4">
            <a:alphaModFix/>
          </a:blip>
          <a:stretch>
            <a:fillRect/>
          </a:stretch>
        </p:blipFill>
        <p:spPr>
          <a:xfrm>
            <a:off x="0" y="0"/>
            <a:ext cx="9143990" cy="5143500"/>
          </a:xfrm>
          <a:prstGeom prst="rect">
            <a:avLst/>
          </a:prstGeom>
          <a:noFill/>
          <a:ln>
            <a:noFill/>
          </a:ln>
        </p:spPr>
      </p:pic>
      <p:sp>
        <p:nvSpPr>
          <p:cNvPr id="167" name="Google Shape;167;p21"/>
          <p:cNvSpPr txBox="1"/>
          <p:nvPr/>
        </p:nvSpPr>
        <p:spPr>
          <a:xfrm>
            <a:off x="8693728" y="4760952"/>
            <a:ext cx="522000" cy="4425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600">
                <a:solidFill>
                  <a:srgbClr val="FFFFFF"/>
                </a:solidFill>
                <a:latin typeface="Google Sans"/>
                <a:ea typeface="Google Sans"/>
                <a:cs typeface="Google Sans"/>
                <a:sym typeface="Google Sans"/>
              </a:rPr>
              <a:t>‹#›</a:t>
            </a:fld>
            <a:endParaRPr sz="600">
              <a:solidFill>
                <a:srgbClr val="FFFFFF"/>
              </a:solidFill>
              <a:latin typeface="Google Sans"/>
              <a:ea typeface="Google Sans"/>
              <a:cs typeface="Google Sans"/>
              <a:sym typeface="Google Sans"/>
            </a:endParaRPr>
          </a:p>
        </p:txBody>
      </p:sp>
      <p:pic>
        <p:nvPicPr>
          <p:cNvPr id="168" name="Google Shape;168;p21"/>
          <p:cNvPicPr preferRelativeResize="0"/>
          <p:nvPr/>
        </p:nvPicPr>
        <p:blipFill>
          <a:blip r:embed="rId5">
            <a:alphaModFix/>
          </a:blip>
          <a:stretch>
            <a:fillRect/>
          </a:stretch>
        </p:blipFill>
        <p:spPr>
          <a:xfrm rot="-5400000">
            <a:off x="-719213" y="2538412"/>
            <a:ext cx="1749827" cy="66650"/>
          </a:xfrm>
          <a:prstGeom prst="rect">
            <a:avLst/>
          </a:prstGeom>
          <a:noFill/>
          <a:ln>
            <a:noFill/>
          </a:ln>
        </p:spPr>
      </p:pic>
      <p:pic>
        <p:nvPicPr>
          <p:cNvPr id="169" name="Google Shape;169;p21"/>
          <p:cNvPicPr preferRelativeResize="0"/>
          <p:nvPr/>
        </p:nvPicPr>
        <p:blipFill>
          <a:blip r:embed="rId6">
            <a:alphaModFix/>
          </a:blip>
          <a:stretch>
            <a:fillRect/>
          </a:stretch>
        </p:blipFill>
        <p:spPr>
          <a:xfrm>
            <a:off x="8751823" y="56198"/>
            <a:ext cx="315576" cy="164101"/>
          </a:xfrm>
          <a:prstGeom prst="rect">
            <a:avLst/>
          </a:prstGeom>
          <a:noFill/>
          <a:ln>
            <a:noFill/>
          </a:ln>
        </p:spPr>
      </p:pic>
      <p:sp>
        <p:nvSpPr>
          <p:cNvPr id="170" name="Google Shape;170;p21"/>
          <p:cNvSpPr txBox="1"/>
          <p:nvPr/>
        </p:nvSpPr>
        <p:spPr>
          <a:xfrm>
            <a:off x="86615" y="0"/>
            <a:ext cx="1686000" cy="585000"/>
          </a:xfrm>
          <a:prstGeom prst="rect">
            <a:avLst/>
          </a:prstGeom>
          <a:noFill/>
          <a:ln>
            <a:noFill/>
          </a:ln>
          <a:effectLst>
            <a:outerShdw blurRad="171450" rotWithShape="0" algn="bl" dir="5400000" dist="19050">
              <a:srgbClr val="41FF41">
                <a:alpha val="72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2600">
              <a:solidFill>
                <a:schemeClr val="lt1"/>
              </a:solidFill>
              <a:latin typeface="EB Garamond ExtraBold"/>
              <a:ea typeface="EB Garamond ExtraBold"/>
              <a:cs typeface="EB Garamond ExtraBold"/>
              <a:sym typeface="EB Garamond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